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7559675"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23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6ABA"/>
    <a:srgbClr val="B21E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3971" autoAdjust="0"/>
  </p:normalViewPr>
  <p:slideViewPr>
    <p:cSldViewPr snapToGrid="0">
      <p:cViewPr varScale="1">
        <p:scale>
          <a:sx n="71" d="100"/>
          <a:sy n="71" d="100"/>
        </p:scale>
        <p:origin x="2292" y="90"/>
      </p:cViewPr>
      <p:guideLst>
        <p:guide orient="horz" pos="3368"/>
        <p:guide pos="23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740402F-EACE-4163-85A0-69E4CAE38B17}"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D747E1-AA24-4BE7-8417-583BFBC0DFFC}" type="slidenum">
              <a:rPr kumimoji="1" lang="ja-JP" altLang="en-US" smtClean="0"/>
              <a:t>‹#›</a:t>
            </a:fld>
            <a:endParaRPr kumimoji="1" lang="ja-JP" altLang="en-US"/>
          </a:p>
        </p:txBody>
      </p:sp>
    </p:spTree>
    <p:extLst>
      <p:ext uri="{BB962C8B-B14F-4D97-AF65-F5344CB8AC3E}">
        <p14:creationId xmlns:p14="http://schemas.microsoft.com/office/powerpoint/2010/main" val="2444615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740402F-EACE-4163-85A0-69E4CAE38B17}"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D747E1-AA24-4BE7-8417-583BFBC0DFFC}" type="slidenum">
              <a:rPr kumimoji="1" lang="ja-JP" altLang="en-US" smtClean="0"/>
              <a:t>‹#›</a:t>
            </a:fld>
            <a:endParaRPr kumimoji="1" lang="ja-JP" altLang="en-US"/>
          </a:p>
        </p:txBody>
      </p:sp>
    </p:spTree>
    <p:extLst>
      <p:ext uri="{BB962C8B-B14F-4D97-AF65-F5344CB8AC3E}">
        <p14:creationId xmlns:p14="http://schemas.microsoft.com/office/powerpoint/2010/main" val="4135850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740402F-EACE-4163-85A0-69E4CAE38B17}"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D747E1-AA24-4BE7-8417-583BFBC0DFFC}" type="slidenum">
              <a:rPr kumimoji="1" lang="ja-JP" altLang="en-US" smtClean="0"/>
              <a:t>‹#›</a:t>
            </a:fld>
            <a:endParaRPr kumimoji="1" lang="ja-JP" altLang="en-US"/>
          </a:p>
        </p:txBody>
      </p:sp>
    </p:spTree>
    <p:extLst>
      <p:ext uri="{BB962C8B-B14F-4D97-AF65-F5344CB8AC3E}">
        <p14:creationId xmlns:p14="http://schemas.microsoft.com/office/powerpoint/2010/main" val="3009353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740402F-EACE-4163-85A0-69E4CAE38B17}"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D747E1-AA24-4BE7-8417-583BFBC0DFFC}" type="slidenum">
              <a:rPr kumimoji="1" lang="ja-JP" altLang="en-US" smtClean="0"/>
              <a:t>‹#›</a:t>
            </a:fld>
            <a:endParaRPr kumimoji="1" lang="ja-JP" altLang="en-US"/>
          </a:p>
        </p:txBody>
      </p:sp>
    </p:spTree>
    <p:extLst>
      <p:ext uri="{BB962C8B-B14F-4D97-AF65-F5344CB8AC3E}">
        <p14:creationId xmlns:p14="http://schemas.microsoft.com/office/powerpoint/2010/main" val="1802315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740402F-EACE-4163-85A0-69E4CAE38B17}"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D747E1-AA24-4BE7-8417-583BFBC0DFFC}" type="slidenum">
              <a:rPr kumimoji="1" lang="ja-JP" altLang="en-US" smtClean="0"/>
              <a:t>‹#›</a:t>
            </a:fld>
            <a:endParaRPr kumimoji="1" lang="ja-JP" altLang="en-US"/>
          </a:p>
        </p:txBody>
      </p:sp>
    </p:spTree>
    <p:extLst>
      <p:ext uri="{BB962C8B-B14F-4D97-AF65-F5344CB8AC3E}">
        <p14:creationId xmlns:p14="http://schemas.microsoft.com/office/powerpoint/2010/main" val="2687320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740402F-EACE-4163-85A0-69E4CAE38B17}"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D747E1-AA24-4BE7-8417-583BFBC0DFFC}" type="slidenum">
              <a:rPr kumimoji="1" lang="ja-JP" altLang="en-US" smtClean="0"/>
              <a:t>‹#›</a:t>
            </a:fld>
            <a:endParaRPr kumimoji="1" lang="ja-JP" altLang="en-US"/>
          </a:p>
        </p:txBody>
      </p:sp>
    </p:spTree>
    <p:extLst>
      <p:ext uri="{BB962C8B-B14F-4D97-AF65-F5344CB8AC3E}">
        <p14:creationId xmlns:p14="http://schemas.microsoft.com/office/powerpoint/2010/main" val="1786773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740402F-EACE-4163-85A0-69E4CAE38B17}" type="datetimeFigureOut">
              <a:rPr kumimoji="1" lang="ja-JP" altLang="en-US" smtClean="0"/>
              <a:t>2025/3/27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ED747E1-AA24-4BE7-8417-583BFBC0DFFC}" type="slidenum">
              <a:rPr kumimoji="1" lang="ja-JP" altLang="en-US" smtClean="0"/>
              <a:t>‹#›</a:t>
            </a:fld>
            <a:endParaRPr kumimoji="1" lang="ja-JP" altLang="en-US"/>
          </a:p>
        </p:txBody>
      </p:sp>
    </p:spTree>
    <p:extLst>
      <p:ext uri="{BB962C8B-B14F-4D97-AF65-F5344CB8AC3E}">
        <p14:creationId xmlns:p14="http://schemas.microsoft.com/office/powerpoint/2010/main" val="990609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740402F-EACE-4163-85A0-69E4CAE38B17}" type="datetimeFigureOut">
              <a:rPr kumimoji="1" lang="ja-JP" altLang="en-US" smtClean="0"/>
              <a:t>2025/3/27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ED747E1-AA24-4BE7-8417-583BFBC0DFFC}" type="slidenum">
              <a:rPr kumimoji="1" lang="ja-JP" altLang="en-US" smtClean="0"/>
              <a:t>‹#›</a:t>
            </a:fld>
            <a:endParaRPr kumimoji="1" lang="ja-JP" altLang="en-US"/>
          </a:p>
        </p:txBody>
      </p:sp>
    </p:spTree>
    <p:extLst>
      <p:ext uri="{BB962C8B-B14F-4D97-AF65-F5344CB8AC3E}">
        <p14:creationId xmlns:p14="http://schemas.microsoft.com/office/powerpoint/2010/main" val="2164095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40402F-EACE-4163-85A0-69E4CAE38B17}" type="datetimeFigureOut">
              <a:rPr kumimoji="1" lang="ja-JP" altLang="en-US" smtClean="0"/>
              <a:t>2025/3/27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ED747E1-AA24-4BE7-8417-583BFBC0DFFC}" type="slidenum">
              <a:rPr kumimoji="1" lang="ja-JP" altLang="en-US" smtClean="0"/>
              <a:t>‹#›</a:t>
            </a:fld>
            <a:endParaRPr kumimoji="1" lang="ja-JP" altLang="en-US"/>
          </a:p>
        </p:txBody>
      </p:sp>
    </p:spTree>
    <p:extLst>
      <p:ext uri="{BB962C8B-B14F-4D97-AF65-F5344CB8AC3E}">
        <p14:creationId xmlns:p14="http://schemas.microsoft.com/office/powerpoint/2010/main" val="1735089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740402F-EACE-4163-85A0-69E4CAE38B17}"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D747E1-AA24-4BE7-8417-583BFBC0DFFC}" type="slidenum">
              <a:rPr kumimoji="1" lang="ja-JP" altLang="en-US" smtClean="0"/>
              <a:t>‹#›</a:t>
            </a:fld>
            <a:endParaRPr kumimoji="1" lang="ja-JP" altLang="en-US"/>
          </a:p>
        </p:txBody>
      </p:sp>
    </p:spTree>
    <p:extLst>
      <p:ext uri="{BB962C8B-B14F-4D97-AF65-F5344CB8AC3E}">
        <p14:creationId xmlns:p14="http://schemas.microsoft.com/office/powerpoint/2010/main" val="412236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740402F-EACE-4163-85A0-69E4CAE38B17}"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D747E1-AA24-4BE7-8417-583BFBC0DFFC}" type="slidenum">
              <a:rPr kumimoji="1" lang="ja-JP" altLang="en-US" smtClean="0"/>
              <a:t>‹#›</a:t>
            </a:fld>
            <a:endParaRPr kumimoji="1" lang="ja-JP" altLang="en-US"/>
          </a:p>
        </p:txBody>
      </p:sp>
    </p:spTree>
    <p:extLst>
      <p:ext uri="{BB962C8B-B14F-4D97-AF65-F5344CB8AC3E}">
        <p14:creationId xmlns:p14="http://schemas.microsoft.com/office/powerpoint/2010/main" val="618491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3740402F-EACE-4163-85A0-69E4CAE38B17}" type="datetimeFigureOut">
              <a:rPr kumimoji="1" lang="ja-JP" altLang="en-US" smtClean="0"/>
              <a:t>2025/3/27</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9ED747E1-AA24-4BE7-8417-583BFBC0DFFC}" type="slidenum">
              <a:rPr kumimoji="1" lang="ja-JP" altLang="en-US" smtClean="0"/>
              <a:t>‹#›</a:t>
            </a:fld>
            <a:endParaRPr kumimoji="1" lang="ja-JP" altLang="en-US"/>
          </a:p>
        </p:txBody>
      </p:sp>
    </p:spTree>
    <p:extLst>
      <p:ext uri="{BB962C8B-B14F-4D97-AF65-F5344CB8AC3E}">
        <p14:creationId xmlns:p14="http://schemas.microsoft.com/office/powerpoint/2010/main" val="14440728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600419" y="1149481"/>
            <a:ext cx="6682375" cy="830997"/>
          </a:xfrm>
          <a:prstGeom prst="rect">
            <a:avLst/>
          </a:prstGeom>
          <a:noFill/>
          <a:ln w="28575">
            <a:noFill/>
          </a:ln>
        </p:spPr>
        <p:style>
          <a:lnRef idx="2">
            <a:schemeClr val="accent6"/>
          </a:lnRef>
          <a:fillRef idx="1">
            <a:schemeClr val="lt1"/>
          </a:fillRef>
          <a:effectRef idx="0">
            <a:schemeClr val="accent6"/>
          </a:effectRef>
          <a:fontRef idx="minor">
            <a:schemeClr val="dk1"/>
          </a:fontRef>
        </p:style>
        <p:txBody>
          <a:bodyPr wrap="square" rtlCol="0">
            <a:spAutoFit/>
          </a:bodyPr>
          <a:lstStyle/>
          <a:p>
            <a:r>
              <a:rPr lang="ja-JP" altLang="en-US" sz="1600" dirty="0">
                <a:solidFill>
                  <a:schemeClr val="tx1"/>
                </a:solidFill>
                <a:latin typeface="HG丸ｺﾞｼｯｸM-PRO" panose="020F0600000000000000" pitchFamily="50" charset="-128"/>
                <a:ea typeface="HG丸ｺﾞｼｯｸM-PRO" panose="020F0600000000000000" pitchFamily="50" charset="-128"/>
              </a:rPr>
              <a:t>　山梨県農業振興公社では、県が認定したアグリマスター等の地域の先進農家のもとでの派遣研修と、農業関係機関のもとでの経営管理等の講義を組み合わせた長期研修を実施します。</a:t>
            </a:r>
          </a:p>
        </p:txBody>
      </p:sp>
      <p:sp>
        <p:nvSpPr>
          <p:cNvPr id="12" name="テキスト ボックス 11"/>
          <p:cNvSpPr txBox="1"/>
          <p:nvPr/>
        </p:nvSpPr>
        <p:spPr>
          <a:xfrm>
            <a:off x="574318" y="2446714"/>
            <a:ext cx="6662875" cy="954107"/>
          </a:xfrm>
          <a:prstGeom prst="rect">
            <a:avLst/>
          </a:prstGeom>
          <a:noFill/>
          <a:ln w="25400">
            <a:noFill/>
          </a:ln>
        </p:spPr>
        <p:style>
          <a:lnRef idx="2">
            <a:schemeClr val="accent6"/>
          </a:lnRef>
          <a:fillRef idx="1">
            <a:schemeClr val="lt1"/>
          </a:fillRef>
          <a:effectRef idx="0">
            <a:schemeClr val="accent6"/>
          </a:effectRef>
          <a:fontRef idx="minor">
            <a:schemeClr val="dk1"/>
          </a:fontRef>
        </p:style>
        <p:txBody>
          <a:bodyPr wrap="square" rtlCol="0">
            <a:spAutoFit/>
          </a:bodyPr>
          <a:lstStyle/>
          <a:p>
            <a:pPr>
              <a:lnSpc>
                <a:spcPct val="150000"/>
              </a:lnSpc>
            </a:pPr>
            <a:r>
              <a:rPr lang="ja-JP" altLang="en-US" sz="1600" b="1" dirty="0">
                <a:latin typeface="HG丸ｺﾞｼｯｸM-PRO" panose="020F0600000000000000" pitchFamily="50" charset="-128"/>
                <a:ea typeface="HG丸ｺﾞｼｯｸM-PRO" panose="020F0600000000000000" pitchFamily="50" charset="-128"/>
              </a:rPr>
              <a:t>　</a:t>
            </a:r>
            <a:r>
              <a:rPr lang="ja-JP" altLang="en-US" sz="1600" dirty="0">
                <a:latin typeface="HG丸ｺﾞｼｯｸM-PRO" panose="020F0600000000000000" pitchFamily="50" charset="-128"/>
                <a:ea typeface="HG丸ｺﾞｼｯｸM-PRO" panose="020F0600000000000000" pitchFamily="50" charset="-128"/>
              </a:rPr>
              <a:t>① 派遣研修：先進農家の栽培技術や経営管理を習得します。</a:t>
            </a:r>
            <a:endParaRPr lang="en-US" altLang="ja-JP" sz="1600" dirty="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② 講　　義：農業関係機関等における講義等で農業経営に必要な基</a:t>
            </a:r>
            <a:endParaRPr lang="en-US" altLang="ja-JP" sz="1600" dirty="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礎知識を学びます。（受講必須）</a:t>
            </a:r>
            <a:endParaRPr lang="en-US" altLang="ja-JP" sz="1400" dirty="0">
              <a:latin typeface="HG丸ｺﾞｼｯｸM-PRO" panose="020F0600000000000000" pitchFamily="50" charset="-128"/>
              <a:ea typeface="HG丸ｺﾞｼｯｸM-PRO" panose="020F0600000000000000" pitchFamily="50" charset="-128"/>
            </a:endParaRPr>
          </a:p>
        </p:txBody>
      </p:sp>
      <p:grpSp>
        <p:nvGrpSpPr>
          <p:cNvPr id="3" name="グループ化 2"/>
          <p:cNvGrpSpPr/>
          <p:nvPr/>
        </p:nvGrpSpPr>
        <p:grpSpPr>
          <a:xfrm>
            <a:off x="507399" y="2095527"/>
            <a:ext cx="1464024" cy="403810"/>
            <a:chOff x="5575619" y="2976066"/>
            <a:chExt cx="1228040" cy="389107"/>
          </a:xfrm>
          <a:solidFill>
            <a:srgbClr val="7030A0"/>
          </a:solidFill>
        </p:grpSpPr>
        <p:sp>
          <p:nvSpPr>
            <p:cNvPr id="16" name="角丸四角形 15"/>
            <p:cNvSpPr/>
            <p:nvPr/>
          </p:nvSpPr>
          <p:spPr>
            <a:xfrm>
              <a:off x="5575619" y="2976066"/>
              <a:ext cx="1228040" cy="389107"/>
            </a:xfrm>
            <a:prstGeom prst="roundRect">
              <a:avLst/>
            </a:prstGeom>
            <a:grpFill/>
            <a:ln>
              <a:noFill/>
            </a:ln>
          </p:spPr>
          <p:style>
            <a:lnRef idx="3">
              <a:schemeClr val="lt1"/>
            </a:lnRef>
            <a:fillRef idx="1">
              <a:schemeClr val="accent4"/>
            </a:fillRef>
            <a:effectRef idx="1">
              <a:schemeClr val="accent4"/>
            </a:effectRef>
            <a:fontRef idx="minor">
              <a:schemeClr val="lt1"/>
            </a:fontRef>
          </p:style>
          <p:txBody>
            <a:bodyPr rtlCol="0" anchor="ctr"/>
            <a:lstStyle/>
            <a:p>
              <a:pPr algn="ctr"/>
              <a:endParaRPr lang="ja-JP" altLang="en-US" sz="2233">
                <a:latin typeface="HG丸ｺﾞｼｯｸM-PRO" panose="020F0600000000000000" pitchFamily="50" charset="-128"/>
                <a:ea typeface="HG丸ｺﾞｼｯｸM-PRO" panose="020F0600000000000000" pitchFamily="50" charset="-128"/>
              </a:endParaRPr>
            </a:p>
          </p:txBody>
        </p:sp>
        <p:sp>
          <p:nvSpPr>
            <p:cNvPr id="2" name="テキスト ボックス 1"/>
            <p:cNvSpPr txBox="1"/>
            <p:nvPr/>
          </p:nvSpPr>
          <p:spPr>
            <a:xfrm>
              <a:off x="5779707" y="3007836"/>
              <a:ext cx="918979" cy="272963"/>
            </a:xfrm>
            <a:prstGeom prst="rect">
              <a:avLst/>
            </a:prstGeom>
            <a:grpFill/>
          </p:spPr>
          <p:txBody>
            <a:bodyPr wrap="square" rtlCol="0">
              <a:spAutoFit/>
            </a:bodyPr>
            <a:lstStyle/>
            <a:p>
              <a:r>
                <a:rPr lang="ja-JP" altLang="en-US" sz="1600" dirty="0">
                  <a:solidFill>
                    <a:schemeClr val="bg1"/>
                  </a:solidFill>
                  <a:latin typeface="HG丸ｺﾞｼｯｸM-PRO" panose="020F0600000000000000" pitchFamily="50" charset="-128"/>
                  <a:ea typeface="HG丸ｺﾞｼｯｸM-PRO" panose="020F0600000000000000" pitchFamily="50" charset="-128"/>
                </a:rPr>
                <a:t>研修内容</a:t>
              </a:r>
            </a:p>
          </p:txBody>
        </p:sp>
      </p:grpSp>
      <p:sp>
        <p:nvSpPr>
          <p:cNvPr id="36" name="テキスト ボックス 35"/>
          <p:cNvSpPr txBox="1"/>
          <p:nvPr/>
        </p:nvSpPr>
        <p:spPr>
          <a:xfrm>
            <a:off x="2030273" y="5287801"/>
            <a:ext cx="5356516" cy="1905650"/>
          </a:xfrm>
          <a:prstGeom prst="rect">
            <a:avLst/>
          </a:prstGeom>
          <a:noFill/>
          <a:ln w="25400">
            <a:noFill/>
          </a:ln>
        </p:spPr>
        <p:style>
          <a:lnRef idx="2">
            <a:schemeClr val="accent6"/>
          </a:lnRef>
          <a:fillRef idx="1">
            <a:schemeClr val="lt1"/>
          </a:fillRef>
          <a:effectRef idx="0">
            <a:schemeClr val="accent6"/>
          </a:effectRef>
          <a:fontRef idx="minor">
            <a:schemeClr val="dk1"/>
          </a:fontRef>
        </p:style>
        <p:txBody>
          <a:bodyPr wrap="square" rtlCol="0">
            <a:spAutoFit/>
          </a:bodyPr>
          <a:lstStyle/>
          <a:p>
            <a:r>
              <a:rPr lang="ja-JP" altLang="en-US" sz="1600" dirty="0">
                <a:latin typeface="HG丸ｺﾞｼｯｸM-PRO" panose="020F0600000000000000" pitchFamily="50" charset="-128"/>
                <a:ea typeface="HG丸ｺﾞｼｯｸM-PRO" panose="020F0600000000000000" pitchFamily="50" charset="-128"/>
              </a:rPr>
              <a:t>自営、親元就農にあたり基礎的な知識・技術の習得が必要な者（畜産は雇用就農も可）</a:t>
            </a:r>
            <a:endParaRPr lang="en-US" altLang="ja-JP" sz="1600" dirty="0">
              <a:latin typeface="HG丸ｺﾞｼｯｸM-PRO" panose="020F0600000000000000" pitchFamily="50" charset="-128"/>
              <a:ea typeface="HG丸ｺﾞｼｯｸM-PRO" panose="020F0600000000000000" pitchFamily="50" charset="-128"/>
            </a:endParaRPr>
          </a:p>
          <a:p>
            <a:pPr>
              <a:lnSpc>
                <a:spcPts val="707"/>
              </a:lnSpc>
            </a:pPr>
            <a:r>
              <a:rPr lang="ja-JP" altLang="en-US" sz="1600" dirty="0">
                <a:latin typeface="HG丸ｺﾞｼｯｸM-PRO" panose="020F0600000000000000" pitchFamily="50" charset="-128"/>
                <a:ea typeface="HG丸ｺﾞｼｯｸM-PRO" panose="020F0600000000000000" pitchFamily="50" charset="-128"/>
              </a:rPr>
              <a:t>　</a:t>
            </a:r>
            <a:endParaRPr lang="en-US" altLang="ja-JP" sz="1600" dirty="0">
              <a:latin typeface="HG丸ｺﾞｼｯｸM-PRO" panose="020F0600000000000000" pitchFamily="50" charset="-128"/>
              <a:ea typeface="HG丸ｺﾞｼｯｸM-PRO" panose="020F0600000000000000" pitchFamily="50" charset="-128"/>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rPr>
              <a:t>原則５０歳未満で県内に就農予定の者</a:t>
            </a:r>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en-US" altLang="ja-JP" sz="1600" dirty="0">
                <a:latin typeface="HG丸ｺﾞｼｯｸM-PRO" panose="020F0600000000000000" pitchFamily="50" charset="-128"/>
                <a:ea typeface="HG丸ｺﾞｼｯｸM-PRO" panose="020F0600000000000000" pitchFamily="50" charset="-128"/>
              </a:rPr>
              <a:t>※</a:t>
            </a:r>
            <a:r>
              <a:rPr lang="ja-JP" altLang="en-US" sz="1600" dirty="0">
                <a:latin typeface="HG丸ｺﾞｼｯｸM-PRO" panose="020F0600000000000000" pitchFamily="50" charset="-128"/>
                <a:ea typeface="HG丸ｺﾞｼｯｸM-PRO" panose="020F0600000000000000" pitchFamily="50" charset="-128"/>
              </a:rPr>
              <a:t>国の新規就農者育成総合対策事業（就農準備資金）　</a:t>
            </a:r>
            <a:endParaRPr lang="en-US" altLang="ja-JP" sz="1600" dirty="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の対象者となります。交付要件の確認が必要となり　</a:t>
            </a:r>
            <a:endParaRPr lang="en-US" altLang="ja-JP" sz="1600" dirty="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ますので、申し込み前に必ず公社又は県（農務事務　</a:t>
            </a:r>
            <a:endParaRPr lang="en-US" altLang="ja-JP" sz="1600" dirty="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所）で就農相談を受けてください。</a:t>
            </a:r>
            <a:endParaRPr lang="en-US" altLang="ja-JP" sz="1600" dirty="0">
              <a:latin typeface="HG丸ｺﾞｼｯｸM-PRO" panose="020F0600000000000000" pitchFamily="50" charset="-128"/>
              <a:ea typeface="HG丸ｺﾞｼｯｸM-PRO" panose="020F0600000000000000" pitchFamily="50" charset="-128"/>
            </a:endParaRPr>
          </a:p>
        </p:txBody>
      </p:sp>
      <p:sp>
        <p:nvSpPr>
          <p:cNvPr id="44" name="テキスト ボックス 43"/>
          <p:cNvSpPr txBox="1"/>
          <p:nvPr/>
        </p:nvSpPr>
        <p:spPr>
          <a:xfrm>
            <a:off x="1815050" y="3968861"/>
            <a:ext cx="4609777" cy="643894"/>
          </a:xfrm>
          <a:prstGeom prst="rect">
            <a:avLst/>
          </a:prstGeom>
          <a:noFill/>
          <a:ln w="25400">
            <a:noFill/>
          </a:ln>
        </p:spPr>
        <p:style>
          <a:lnRef idx="2">
            <a:schemeClr val="accent6"/>
          </a:lnRef>
          <a:fillRef idx="1">
            <a:schemeClr val="lt1"/>
          </a:fillRef>
          <a:effectRef idx="0">
            <a:schemeClr val="accent6"/>
          </a:effectRef>
          <a:fontRef idx="minor">
            <a:schemeClr val="dk1"/>
          </a:fontRef>
        </p:style>
        <p:txBody>
          <a:bodyPr wrap="square" rtlCol="0">
            <a:spAutoFit/>
          </a:bodyPr>
          <a:lstStyle/>
          <a:p>
            <a:r>
              <a:rPr lang="ja-JP" altLang="en-US" sz="1984" dirty="0">
                <a:latin typeface="HG丸ｺﾞｼｯｸM-PRO" panose="020F0600000000000000" pitchFamily="50" charset="-128"/>
                <a:ea typeface="HG丸ｺﾞｼｯｸM-PRO" panose="020F0600000000000000" pitchFamily="50" charset="-128"/>
              </a:rPr>
              <a:t>　</a:t>
            </a:r>
            <a:r>
              <a:rPr lang="ja-JP" altLang="en-US" sz="1600" dirty="0">
                <a:latin typeface="HG丸ｺﾞｼｯｸM-PRO" panose="020F0600000000000000" pitchFamily="50" charset="-128"/>
                <a:ea typeface="HG丸ｺﾞｼｯｸM-PRO" panose="020F0600000000000000" pitchFamily="50" charset="-128"/>
              </a:rPr>
              <a:t>令和７年</a:t>
            </a:r>
            <a:r>
              <a:rPr lang="en-US" altLang="ja-JP" sz="1600" dirty="0">
                <a:latin typeface="HG丸ｺﾞｼｯｸM-PRO" panose="020F0600000000000000" pitchFamily="50" charset="-128"/>
                <a:ea typeface="HG丸ｺﾞｼｯｸM-PRO" panose="020F0600000000000000" pitchFamily="50" charset="-128"/>
              </a:rPr>
              <a:t>5</a:t>
            </a:r>
            <a:r>
              <a:rPr lang="ja-JP" altLang="en-US" sz="1600" dirty="0">
                <a:latin typeface="HG丸ｺﾞｼｯｸM-PRO" panose="020F0600000000000000" pitchFamily="50" charset="-128"/>
                <a:ea typeface="HG丸ｺﾞｼｯｸM-PRO" panose="020F0600000000000000" pitchFamily="50" charset="-128"/>
              </a:rPr>
              <a:t>月～（１年以上</a:t>
            </a:r>
            <a:r>
              <a:rPr lang="en-US" altLang="ja-JP" sz="1600" dirty="0">
                <a:latin typeface="HG丸ｺﾞｼｯｸM-PRO" panose="020F0600000000000000" pitchFamily="50" charset="-128"/>
                <a:ea typeface="HG丸ｺﾞｼｯｸM-PRO" panose="020F0600000000000000" pitchFamily="50" charset="-128"/>
              </a:rPr>
              <a:t>2</a:t>
            </a:r>
            <a:r>
              <a:rPr lang="ja-JP" altLang="en-US" sz="1600" dirty="0">
                <a:latin typeface="HG丸ｺﾞｼｯｸM-PRO" panose="020F0600000000000000" pitchFamily="50" charset="-128"/>
                <a:ea typeface="HG丸ｺﾞｼｯｸM-PRO" panose="020F0600000000000000" pitchFamily="50" charset="-128"/>
              </a:rPr>
              <a:t>年以内） </a:t>
            </a:r>
            <a:endParaRPr lang="en-US" altLang="ja-JP" sz="1600" dirty="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en-US" altLang="ja-JP" sz="1600" dirty="0">
                <a:latin typeface="HG丸ｺﾞｼｯｸM-PRO" panose="020F0600000000000000" pitchFamily="50" charset="-128"/>
                <a:ea typeface="HG丸ｺﾞｼｯｸM-PRO" panose="020F0600000000000000" pitchFamily="50" charset="-128"/>
              </a:rPr>
              <a:t>※</a:t>
            </a:r>
            <a:r>
              <a:rPr lang="ja-JP" altLang="en-US" sz="1600" dirty="0">
                <a:latin typeface="HG丸ｺﾞｼｯｸM-PRO" panose="020F0600000000000000" pitchFamily="50" charset="-128"/>
                <a:ea typeface="HG丸ｺﾞｼｯｸM-PRO" panose="020F0600000000000000" pitchFamily="50" charset="-128"/>
              </a:rPr>
              <a:t>年間</a:t>
            </a:r>
            <a:r>
              <a:rPr lang="en-US" altLang="ja-JP" sz="1600" dirty="0">
                <a:latin typeface="HG丸ｺﾞｼｯｸM-PRO" panose="020F0600000000000000" pitchFamily="50" charset="-128"/>
                <a:ea typeface="HG丸ｺﾞｼｯｸM-PRO" panose="020F0600000000000000" pitchFamily="50" charset="-128"/>
              </a:rPr>
              <a:t>1200</a:t>
            </a:r>
            <a:r>
              <a:rPr lang="ja-JP" altLang="en-US" sz="1600" dirty="0">
                <a:latin typeface="HG丸ｺﾞｼｯｸM-PRO" panose="020F0600000000000000" pitchFamily="50" charset="-128"/>
                <a:ea typeface="HG丸ｺﾞｼｯｸM-PRO" panose="020F0600000000000000" pitchFamily="50" charset="-128"/>
              </a:rPr>
              <a:t>時間以上の研修を実施</a:t>
            </a:r>
            <a:endParaRPr lang="en-US" altLang="ja-JP" sz="1600" dirty="0">
              <a:latin typeface="HG丸ｺﾞｼｯｸM-PRO" panose="020F0600000000000000" pitchFamily="50" charset="-128"/>
              <a:ea typeface="HG丸ｺﾞｼｯｸM-PRO" panose="020F0600000000000000" pitchFamily="50" charset="-128"/>
            </a:endParaRPr>
          </a:p>
        </p:txBody>
      </p:sp>
      <p:grpSp>
        <p:nvGrpSpPr>
          <p:cNvPr id="55" name="グループ化 54"/>
          <p:cNvGrpSpPr/>
          <p:nvPr/>
        </p:nvGrpSpPr>
        <p:grpSpPr>
          <a:xfrm>
            <a:off x="8672956" y="5172076"/>
            <a:ext cx="5955914" cy="580725"/>
            <a:chOff x="472249" y="4090849"/>
            <a:chExt cx="4802018" cy="284811"/>
          </a:xfrm>
        </p:grpSpPr>
        <p:sp>
          <p:nvSpPr>
            <p:cNvPr id="56" name="テキスト ボックス 55"/>
            <p:cNvSpPr txBox="1"/>
            <p:nvPr/>
          </p:nvSpPr>
          <p:spPr>
            <a:xfrm>
              <a:off x="825117" y="4090849"/>
              <a:ext cx="4449150" cy="150946"/>
            </a:xfrm>
            <a:prstGeom prst="rect">
              <a:avLst/>
            </a:prstGeom>
            <a:noFill/>
          </p:spPr>
          <p:txBody>
            <a:bodyPr wrap="square" rtlCol="0">
              <a:spAutoFit/>
            </a:bodyPr>
            <a:lstStyle/>
            <a:p>
              <a:r>
                <a:rPr lang="ja-JP" altLang="en-US" sz="1400" dirty="0">
                  <a:latin typeface="HG丸ｺﾞｼｯｸM-PRO" panose="020F0600000000000000" pitchFamily="50" charset="-128"/>
                  <a:ea typeface="HG丸ｺﾞｼｯｸM-PRO" panose="020F0600000000000000" pitchFamily="50" charset="-128"/>
                </a:rPr>
                <a:t>派遣研修先との調整（研修希望者・公社・県）</a:t>
              </a:r>
            </a:p>
          </p:txBody>
        </p:sp>
        <p:sp>
          <p:nvSpPr>
            <p:cNvPr id="57" name="ホームベース 56"/>
            <p:cNvSpPr/>
            <p:nvPr/>
          </p:nvSpPr>
          <p:spPr>
            <a:xfrm rot="5400000">
              <a:off x="2547667" y="2038035"/>
              <a:ext cx="262207" cy="4413044"/>
            </a:xfrm>
            <a:prstGeom prst="homePlate">
              <a:avLst/>
            </a:prstGeom>
            <a:noFill/>
            <a:ln w="254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HG丸ｺﾞｼｯｸM-PRO" panose="020F0600000000000000" pitchFamily="50" charset="-128"/>
                <a:ea typeface="HG丸ｺﾞｼｯｸM-PRO" panose="020F0600000000000000" pitchFamily="50" charset="-128"/>
              </a:endParaRPr>
            </a:p>
          </p:txBody>
        </p:sp>
      </p:grpSp>
      <p:sp>
        <p:nvSpPr>
          <p:cNvPr id="29" name="ホームベース 28"/>
          <p:cNvSpPr/>
          <p:nvPr/>
        </p:nvSpPr>
        <p:spPr>
          <a:xfrm rot="5400000">
            <a:off x="11126826" y="5220157"/>
            <a:ext cx="690309" cy="5473473"/>
          </a:xfrm>
          <a:prstGeom prst="homePlate">
            <a:avLst/>
          </a:prstGeom>
          <a:solidFill>
            <a:srgbClr val="00B0F0"/>
          </a:solidFill>
          <a:ln w="254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lang="ja-JP" altLang="en-US" dirty="0">
              <a:latin typeface="HG丸ｺﾞｼｯｸM-PRO" panose="020F0600000000000000" pitchFamily="50" charset="-128"/>
              <a:ea typeface="HG丸ｺﾞｼｯｸM-PRO" panose="020F0600000000000000" pitchFamily="50" charset="-128"/>
            </a:endParaRPr>
          </a:p>
        </p:txBody>
      </p:sp>
      <p:grpSp>
        <p:nvGrpSpPr>
          <p:cNvPr id="52" name="グループ化 51"/>
          <p:cNvGrpSpPr/>
          <p:nvPr/>
        </p:nvGrpSpPr>
        <p:grpSpPr>
          <a:xfrm>
            <a:off x="8687398" y="4418498"/>
            <a:ext cx="5464624" cy="581741"/>
            <a:chOff x="483871" y="4054811"/>
            <a:chExt cx="4413045" cy="425581"/>
          </a:xfrm>
        </p:grpSpPr>
        <p:sp>
          <p:nvSpPr>
            <p:cNvPr id="53" name="テキスト ボックス 52"/>
            <p:cNvSpPr txBox="1"/>
            <p:nvPr/>
          </p:nvSpPr>
          <p:spPr>
            <a:xfrm>
              <a:off x="1099895" y="4054811"/>
              <a:ext cx="3265420" cy="225159"/>
            </a:xfrm>
            <a:prstGeom prst="rect">
              <a:avLst/>
            </a:prstGeom>
            <a:noFill/>
          </p:spPr>
          <p:txBody>
            <a:bodyPr wrap="square" rtlCol="0">
              <a:spAutoFit/>
            </a:bodyPr>
            <a:lstStyle/>
            <a:p>
              <a:r>
                <a:rPr lang="ja-JP" altLang="en-US" sz="1400" dirty="0">
                  <a:latin typeface="HG丸ｺﾞｼｯｸM-PRO" panose="020F0600000000000000" pitchFamily="50" charset="-128"/>
                  <a:ea typeface="HG丸ｺﾞｼｯｸM-PRO" panose="020F0600000000000000" pitchFamily="50" charset="-128"/>
                </a:rPr>
                <a:t>公社、県（農務事務所）での就農相談</a:t>
              </a:r>
            </a:p>
          </p:txBody>
        </p:sp>
        <p:sp>
          <p:nvSpPr>
            <p:cNvPr id="54" name="ホームベース 53"/>
            <p:cNvSpPr/>
            <p:nvPr/>
          </p:nvSpPr>
          <p:spPr>
            <a:xfrm rot="5400000">
              <a:off x="2484049" y="2067524"/>
              <a:ext cx="412690" cy="4413045"/>
            </a:xfrm>
            <a:prstGeom prst="homePlate">
              <a:avLst/>
            </a:prstGeom>
            <a:noFill/>
            <a:ln w="254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HG丸ｺﾞｼｯｸM-PRO" panose="020F0600000000000000" pitchFamily="50" charset="-128"/>
                <a:ea typeface="HG丸ｺﾞｼｯｸM-PRO" panose="020F0600000000000000" pitchFamily="50" charset="-128"/>
              </a:endParaRPr>
            </a:p>
          </p:txBody>
        </p:sp>
      </p:grpSp>
      <p:grpSp>
        <p:nvGrpSpPr>
          <p:cNvPr id="61" name="グループ化 60"/>
          <p:cNvGrpSpPr/>
          <p:nvPr/>
        </p:nvGrpSpPr>
        <p:grpSpPr>
          <a:xfrm>
            <a:off x="8705941" y="5990763"/>
            <a:ext cx="7431054" cy="577243"/>
            <a:chOff x="473350" y="4008272"/>
            <a:chExt cx="5991366" cy="283104"/>
          </a:xfrm>
        </p:grpSpPr>
        <p:sp>
          <p:nvSpPr>
            <p:cNvPr id="62" name="テキスト ボックス 61"/>
            <p:cNvSpPr txBox="1"/>
            <p:nvPr/>
          </p:nvSpPr>
          <p:spPr>
            <a:xfrm>
              <a:off x="2015566" y="4008272"/>
              <a:ext cx="4449150" cy="176387"/>
            </a:xfrm>
            <a:prstGeom prst="rect">
              <a:avLst/>
            </a:prstGeom>
            <a:noFill/>
          </p:spPr>
          <p:txBody>
            <a:bodyPr wrap="square" rtlCol="0">
              <a:spAutoFit/>
            </a:bodyPr>
            <a:lstStyle/>
            <a:p>
              <a:r>
                <a:rPr lang="ja-JP" altLang="en-US" sz="1737" dirty="0">
                  <a:latin typeface="HG丸ｺﾞｼｯｸM-PRO" panose="020F0600000000000000" pitchFamily="50" charset="-128"/>
                  <a:ea typeface="HG丸ｺﾞｼｯｸM-PRO" panose="020F0600000000000000" pitchFamily="50" charset="-128"/>
                </a:rPr>
                <a:t>研修申し込み</a:t>
              </a:r>
            </a:p>
          </p:txBody>
        </p:sp>
        <p:sp>
          <p:nvSpPr>
            <p:cNvPr id="63" name="ホームベース 62"/>
            <p:cNvSpPr/>
            <p:nvPr/>
          </p:nvSpPr>
          <p:spPr>
            <a:xfrm rot="5400000">
              <a:off x="2545015" y="1949996"/>
              <a:ext cx="269715" cy="4413046"/>
            </a:xfrm>
            <a:prstGeom prst="homePlate">
              <a:avLst/>
            </a:prstGeom>
            <a:noFill/>
            <a:ln w="254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233">
                <a:latin typeface="HG丸ｺﾞｼｯｸM-PRO" panose="020F0600000000000000" pitchFamily="50" charset="-128"/>
                <a:ea typeface="HG丸ｺﾞｼｯｸM-PRO" panose="020F0600000000000000" pitchFamily="50" charset="-128"/>
              </a:endParaRPr>
            </a:p>
          </p:txBody>
        </p:sp>
      </p:grpSp>
      <p:sp>
        <p:nvSpPr>
          <p:cNvPr id="76" name="テキスト ボックス 75"/>
          <p:cNvSpPr txBox="1"/>
          <p:nvPr/>
        </p:nvSpPr>
        <p:spPr>
          <a:xfrm>
            <a:off x="2061388" y="4768823"/>
            <a:ext cx="5087442" cy="338554"/>
          </a:xfrm>
          <a:prstGeom prst="rect">
            <a:avLst/>
          </a:prstGeom>
          <a:noFill/>
          <a:ln w="25400">
            <a:noFill/>
          </a:ln>
        </p:spPr>
        <p:style>
          <a:lnRef idx="2">
            <a:schemeClr val="accent6"/>
          </a:lnRef>
          <a:fillRef idx="1">
            <a:schemeClr val="lt1"/>
          </a:fillRef>
          <a:effectRef idx="0">
            <a:schemeClr val="accent6"/>
          </a:effectRef>
          <a:fontRef idx="minor">
            <a:schemeClr val="dk1"/>
          </a:fontRef>
        </p:style>
        <p:txBody>
          <a:bodyPr wrap="square" rtlCol="0">
            <a:spAutoFit/>
          </a:bodyPr>
          <a:lstStyle/>
          <a:p>
            <a:r>
              <a:rPr lang="ja-JP" altLang="en-US" sz="1600" dirty="0">
                <a:latin typeface="HG丸ｺﾞｼｯｸM-PRO" panose="020F0600000000000000" pitchFamily="50" charset="-128"/>
                <a:ea typeface="HG丸ｺﾞｼｯｸM-PRO" panose="020F0600000000000000" pitchFamily="50" charset="-128"/>
              </a:rPr>
              <a:t>果樹、野菜、畜産　（派遣研修先の経営品目）</a:t>
            </a:r>
            <a:endParaRPr lang="en-US" altLang="ja-JP" sz="1600" dirty="0">
              <a:latin typeface="HG丸ｺﾞｼｯｸM-PRO" panose="020F0600000000000000" pitchFamily="50" charset="-128"/>
              <a:ea typeface="HG丸ｺﾞｼｯｸM-PRO" panose="020F0600000000000000" pitchFamily="50" charset="-128"/>
            </a:endParaRPr>
          </a:p>
        </p:txBody>
      </p:sp>
      <p:sp>
        <p:nvSpPr>
          <p:cNvPr id="80" name="テキスト ボックス 79"/>
          <p:cNvSpPr txBox="1"/>
          <p:nvPr/>
        </p:nvSpPr>
        <p:spPr>
          <a:xfrm>
            <a:off x="1200160" y="3388565"/>
            <a:ext cx="5935028" cy="523220"/>
          </a:xfrm>
          <a:prstGeom prst="rect">
            <a:avLst/>
          </a:prstGeom>
          <a:noFill/>
          <a:ln w="25400">
            <a:solidFill>
              <a:schemeClr val="bg2"/>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r>
              <a:rPr lang="ja-JP" altLang="en-US" sz="1400" dirty="0">
                <a:latin typeface="HG丸ｺﾞｼｯｸM-PRO" panose="020F0600000000000000" pitchFamily="50" charset="-128"/>
                <a:ea typeface="HG丸ｺﾞｼｯｸM-PRO" panose="020F0600000000000000" pitchFamily="50" charset="-128"/>
              </a:rPr>
              <a:t>・希望品目の基礎技術　・土壌肥料　・病害虫防除　・農業機械</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・農業経営　・農産物流通　・農業マーケティング　・農業簿記　等</a:t>
            </a:r>
            <a:endParaRPr lang="en-US" altLang="ja-JP" sz="1400" dirty="0">
              <a:latin typeface="HG丸ｺﾞｼｯｸM-PRO" panose="020F0600000000000000" pitchFamily="50" charset="-128"/>
              <a:ea typeface="HG丸ｺﾞｼｯｸM-PRO" panose="020F0600000000000000" pitchFamily="50" charset="-128"/>
            </a:endParaRPr>
          </a:p>
        </p:txBody>
      </p:sp>
      <p:sp>
        <p:nvSpPr>
          <p:cNvPr id="92" name="テキスト ボックス 91"/>
          <p:cNvSpPr txBox="1"/>
          <p:nvPr/>
        </p:nvSpPr>
        <p:spPr>
          <a:xfrm>
            <a:off x="2063578" y="7255387"/>
            <a:ext cx="5323211" cy="338554"/>
          </a:xfrm>
          <a:prstGeom prst="rect">
            <a:avLst/>
          </a:prstGeom>
          <a:noFill/>
          <a:ln w="25400">
            <a:noFill/>
          </a:ln>
        </p:spPr>
        <p:style>
          <a:lnRef idx="2">
            <a:schemeClr val="accent6"/>
          </a:lnRef>
          <a:fillRef idx="1">
            <a:schemeClr val="lt1"/>
          </a:fillRef>
          <a:effectRef idx="0">
            <a:schemeClr val="accent6"/>
          </a:effectRef>
          <a:fontRef idx="minor">
            <a:schemeClr val="dk1"/>
          </a:fontRef>
        </p:style>
        <p:txBody>
          <a:bodyPr wrap="square" rtlCol="0">
            <a:spAutoFit/>
          </a:bodyPr>
          <a:lstStyle/>
          <a:p>
            <a:r>
              <a:rPr lang="ja-JP" altLang="en-US" sz="1600" dirty="0">
                <a:latin typeface="HG丸ｺﾞｼｯｸM-PRO" panose="020F0600000000000000" pitchFamily="50" charset="-128"/>
                <a:ea typeface="HG丸ｺﾞｼｯｸM-PRO" panose="020F0600000000000000" pitchFamily="50" charset="-128"/>
              </a:rPr>
              <a:t>１０名程度（国からの予算配分状況により変動します）</a:t>
            </a:r>
            <a:endParaRPr lang="en-US" altLang="ja-JP" sz="1600" dirty="0">
              <a:latin typeface="HG丸ｺﾞｼｯｸM-PRO" panose="020F0600000000000000" pitchFamily="50" charset="-128"/>
              <a:ea typeface="HG丸ｺﾞｼｯｸM-PRO" panose="020F0600000000000000" pitchFamily="50" charset="-128"/>
            </a:endParaRPr>
          </a:p>
        </p:txBody>
      </p:sp>
      <p:sp>
        <p:nvSpPr>
          <p:cNvPr id="93" name="テキスト ボックス 92"/>
          <p:cNvSpPr txBox="1"/>
          <p:nvPr/>
        </p:nvSpPr>
        <p:spPr>
          <a:xfrm>
            <a:off x="10120485" y="6780634"/>
            <a:ext cx="5518253" cy="359650"/>
          </a:xfrm>
          <a:prstGeom prst="rect">
            <a:avLst/>
          </a:prstGeom>
          <a:noFill/>
        </p:spPr>
        <p:txBody>
          <a:bodyPr wrap="square" rtlCol="0">
            <a:spAutoFit/>
          </a:bodyPr>
          <a:lstStyle/>
          <a:p>
            <a:r>
              <a:rPr lang="ja-JP" altLang="en-US" sz="1737" dirty="0">
                <a:latin typeface="HG丸ｺﾞｼｯｸM-PRO" panose="020F0600000000000000" pitchFamily="50" charset="-128"/>
                <a:ea typeface="HG丸ｺﾞｼｯｸM-PRO" panose="020F0600000000000000" pitchFamily="50" charset="-128"/>
              </a:rPr>
              <a:t>書類審査による選考</a:t>
            </a:r>
          </a:p>
        </p:txBody>
      </p:sp>
      <p:sp>
        <p:nvSpPr>
          <p:cNvPr id="94" name="ホームベース 93"/>
          <p:cNvSpPr/>
          <p:nvPr/>
        </p:nvSpPr>
        <p:spPr>
          <a:xfrm rot="5400000">
            <a:off x="11173189" y="4340716"/>
            <a:ext cx="538975" cy="5473472"/>
          </a:xfrm>
          <a:prstGeom prst="homePlate">
            <a:avLst/>
          </a:prstGeom>
          <a:noFill/>
          <a:ln w="254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HG丸ｺﾞｼｯｸM-PRO" panose="020F0600000000000000" pitchFamily="50" charset="-128"/>
              <a:ea typeface="HG丸ｺﾞｼｯｸM-PRO" panose="020F0600000000000000" pitchFamily="50" charset="-128"/>
            </a:endParaRPr>
          </a:p>
        </p:txBody>
      </p:sp>
      <p:sp>
        <p:nvSpPr>
          <p:cNvPr id="95" name="テキスト ボックス 94"/>
          <p:cNvSpPr txBox="1"/>
          <p:nvPr/>
        </p:nvSpPr>
        <p:spPr>
          <a:xfrm>
            <a:off x="10729538" y="7549484"/>
            <a:ext cx="5518253" cy="484107"/>
          </a:xfrm>
          <a:prstGeom prst="rect">
            <a:avLst/>
          </a:prstGeom>
          <a:noFill/>
        </p:spPr>
        <p:txBody>
          <a:bodyPr wrap="square" rtlCol="0">
            <a:spAutoFit/>
          </a:bodyPr>
          <a:lstStyle/>
          <a:p>
            <a:r>
              <a:rPr lang="ja-JP" altLang="en-US" sz="2546" dirty="0">
                <a:solidFill>
                  <a:schemeClr val="bg1"/>
                </a:solidFill>
                <a:latin typeface="HG丸ｺﾞｼｯｸM-PRO" panose="020F0600000000000000" pitchFamily="50" charset="-128"/>
                <a:ea typeface="HG丸ｺﾞｼｯｸM-PRO" panose="020F0600000000000000" pitchFamily="50" charset="-128"/>
              </a:rPr>
              <a:t>研修開始</a:t>
            </a:r>
          </a:p>
        </p:txBody>
      </p:sp>
      <p:grpSp>
        <p:nvGrpSpPr>
          <p:cNvPr id="10" name="グループ化 9"/>
          <p:cNvGrpSpPr/>
          <p:nvPr/>
        </p:nvGrpSpPr>
        <p:grpSpPr>
          <a:xfrm>
            <a:off x="690133" y="541630"/>
            <a:ext cx="6371497" cy="591709"/>
            <a:chOff x="690133" y="350558"/>
            <a:chExt cx="6371497" cy="591709"/>
          </a:xfrm>
        </p:grpSpPr>
        <p:sp>
          <p:nvSpPr>
            <p:cNvPr id="65" name="角丸四角形 64"/>
            <p:cNvSpPr/>
            <p:nvPr/>
          </p:nvSpPr>
          <p:spPr>
            <a:xfrm>
              <a:off x="690133" y="350558"/>
              <a:ext cx="6371497" cy="591709"/>
            </a:xfrm>
            <a:prstGeom prst="roundRect">
              <a:avLst/>
            </a:prstGeom>
            <a:solidFill>
              <a:srgbClr val="7030A0"/>
            </a:solidFill>
            <a:ln>
              <a:noFill/>
            </a:ln>
          </p:spPr>
          <p:style>
            <a:lnRef idx="3">
              <a:schemeClr val="lt1"/>
            </a:lnRef>
            <a:fillRef idx="1">
              <a:schemeClr val="accent4"/>
            </a:fillRef>
            <a:effectRef idx="1">
              <a:schemeClr val="accent4"/>
            </a:effectRef>
            <a:fontRef idx="minor">
              <a:schemeClr val="lt1"/>
            </a:fontRef>
          </p:style>
          <p:txBody>
            <a:bodyPr rtlCol="0" anchor="ctr"/>
            <a:lstStyle/>
            <a:p>
              <a:pPr algn="ctr"/>
              <a:endParaRPr lang="ja-JP" altLang="en-US" sz="2233">
                <a:latin typeface="HG丸ｺﾞｼｯｸM-PRO" panose="020F0600000000000000" pitchFamily="50" charset="-128"/>
                <a:ea typeface="HG丸ｺﾞｼｯｸM-PRO" panose="020F0600000000000000" pitchFamily="50" charset="-128"/>
              </a:endParaRPr>
            </a:p>
          </p:txBody>
        </p:sp>
        <p:sp>
          <p:nvSpPr>
            <p:cNvPr id="71" name="テキスト ボックス 70"/>
            <p:cNvSpPr txBox="1"/>
            <p:nvPr/>
          </p:nvSpPr>
          <p:spPr>
            <a:xfrm>
              <a:off x="1200160" y="389287"/>
              <a:ext cx="5436641" cy="523220"/>
            </a:xfrm>
            <a:prstGeom prst="rect">
              <a:avLst/>
            </a:prstGeom>
            <a:solidFill>
              <a:srgbClr val="7030A0"/>
            </a:solidFill>
          </p:spPr>
          <p:txBody>
            <a:bodyPr wrap="square" rtlCol="0">
              <a:spAutoFit/>
            </a:bodyPr>
            <a:lstStyle/>
            <a:p>
              <a:pPr algn="ctr"/>
              <a:r>
                <a:rPr lang="ja-JP" altLang="en-US" sz="2800" dirty="0" err="1">
                  <a:solidFill>
                    <a:schemeClr val="bg1"/>
                  </a:solidFill>
                  <a:latin typeface="HG丸ｺﾞｼｯｸM-PRO" panose="020F0600000000000000" pitchFamily="50" charset="-128"/>
                  <a:ea typeface="HG丸ｺﾞｼｯｸM-PRO" panose="020F0600000000000000" pitchFamily="50" charset="-128"/>
                </a:rPr>
                <a:t>やまなしあぐり</a:t>
              </a:r>
              <a:r>
                <a:rPr lang="ja-JP" altLang="en-US" sz="2800" dirty="0">
                  <a:solidFill>
                    <a:schemeClr val="bg1"/>
                  </a:solidFill>
                  <a:latin typeface="HG丸ｺﾞｼｯｸM-PRO" panose="020F0600000000000000" pitchFamily="50" charset="-128"/>
                  <a:ea typeface="HG丸ｺﾞｼｯｸM-PRO" panose="020F0600000000000000" pitchFamily="50" charset="-128"/>
                </a:rPr>
                <a:t>ゼミナール研修</a:t>
              </a:r>
            </a:p>
          </p:txBody>
        </p:sp>
      </p:grpSp>
      <p:grpSp>
        <p:nvGrpSpPr>
          <p:cNvPr id="72" name="グループ化 71"/>
          <p:cNvGrpSpPr/>
          <p:nvPr/>
        </p:nvGrpSpPr>
        <p:grpSpPr>
          <a:xfrm>
            <a:off x="507399" y="4076464"/>
            <a:ext cx="1464024" cy="403810"/>
            <a:chOff x="5575619" y="2976066"/>
            <a:chExt cx="1228040" cy="389107"/>
          </a:xfrm>
          <a:solidFill>
            <a:srgbClr val="7030A0"/>
          </a:solidFill>
        </p:grpSpPr>
        <p:sp>
          <p:nvSpPr>
            <p:cNvPr id="73" name="角丸四角形 72"/>
            <p:cNvSpPr/>
            <p:nvPr/>
          </p:nvSpPr>
          <p:spPr>
            <a:xfrm>
              <a:off x="5575619" y="2976066"/>
              <a:ext cx="1228040" cy="389107"/>
            </a:xfrm>
            <a:prstGeom prst="roundRect">
              <a:avLst/>
            </a:prstGeom>
            <a:grpFill/>
            <a:ln>
              <a:noFill/>
            </a:ln>
          </p:spPr>
          <p:style>
            <a:lnRef idx="3">
              <a:schemeClr val="lt1"/>
            </a:lnRef>
            <a:fillRef idx="1">
              <a:schemeClr val="accent4"/>
            </a:fillRef>
            <a:effectRef idx="1">
              <a:schemeClr val="accent4"/>
            </a:effectRef>
            <a:fontRef idx="minor">
              <a:schemeClr val="lt1"/>
            </a:fontRef>
          </p:style>
          <p:txBody>
            <a:bodyPr rtlCol="0" anchor="ctr"/>
            <a:lstStyle/>
            <a:p>
              <a:pPr algn="ctr"/>
              <a:endParaRPr lang="ja-JP" altLang="en-US" sz="2233">
                <a:latin typeface="HG丸ｺﾞｼｯｸM-PRO" panose="020F0600000000000000" pitchFamily="50" charset="-128"/>
                <a:ea typeface="HG丸ｺﾞｼｯｸM-PRO" panose="020F0600000000000000" pitchFamily="50" charset="-128"/>
              </a:endParaRPr>
            </a:p>
          </p:txBody>
        </p:sp>
        <p:sp>
          <p:nvSpPr>
            <p:cNvPr id="74" name="テキスト ボックス 73"/>
            <p:cNvSpPr txBox="1"/>
            <p:nvPr/>
          </p:nvSpPr>
          <p:spPr>
            <a:xfrm>
              <a:off x="5779707" y="3007836"/>
              <a:ext cx="918979" cy="326227"/>
            </a:xfrm>
            <a:prstGeom prst="rect">
              <a:avLst/>
            </a:prstGeom>
            <a:grpFill/>
          </p:spPr>
          <p:txBody>
            <a:bodyPr wrap="square" rtlCol="0">
              <a:spAutoFit/>
            </a:bodyPr>
            <a:lstStyle/>
            <a:p>
              <a:r>
                <a:rPr lang="ja-JP" altLang="en-US" sz="1600" dirty="0">
                  <a:solidFill>
                    <a:schemeClr val="bg1"/>
                  </a:solidFill>
                  <a:latin typeface="HG丸ｺﾞｼｯｸM-PRO" panose="020F0600000000000000" pitchFamily="50" charset="-128"/>
                  <a:ea typeface="HG丸ｺﾞｼｯｸM-PRO" panose="020F0600000000000000" pitchFamily="50" charset="-128"/>
                </a:rPr>
                <a:t>研修期間</a:t>
              </a:r>
            </a:p>
          </p:txBody>
        </p:sp>
      </p:grpSp>
      <p:grpSp>
        <p:nvGrpSpPr>
          <p:cNvPr id="75" name="グループ化 74"/>
          <p:cNvGrpSpPr/>
          <p:nvPr/>
        </p:nvGrpSpPr>
        <p:grpSpPr>
          <a:xfrm>
            <a:off x="522735" y="4763786"/>
            <a:ext cx="1464024" cy="403810"/>
            <a:chOff x="5575619" y="2976066"/>
            <a:chExt cx="1228040" cy="389107"/>
          </a:xfrm>
          <a:solidFill>
            <a:srgbClr val="7030A0"/>
          </a:solidFill>
        </p:grpSpPr>
        <p:sp>
          <p:nvSpPr>
            <p:cNvPr id="81" name="角丸四角形 80"/>
            <p:cNvSpPr/>
            <p:nvPr/>
          </p:nvSpPr>
          <p:spPr>
            <a:xfrm>
              <a:off x="5575619" y="2976066"/>
              <a:ext cx="1228040" cy="389107"/>
            </a:xfrm>
            <a:prstGeom prst="roundRect">
              <a:avLst/>
            </a:prstGeom>
            <a:grpFill/>
            <a:ln>
              <a:noFill/>
            </a:ln>
          </p:spPr>
          <p:style>
            <a:lnRef idx="3">
              <a:schemeClr val="lt1"/>
            </a:lnRef>
            <a:fillRef idx="1">
              <a:schemeClr val="accent4"/>
            </a:fillRef>
            <a:effectRef idx="1">
              <a:schemeClr val="accent4"/>
            </a:effectRef>
            <a:fontRef idx="minor">
              <a:schemeClr val="lt1"/>
            </a:fontRef>
          </p:style>
          <p:txBody>
            <a:bodyPr rtlCol="0" anchor="ctr"/>
            <a:lstStyle/>
            <a:p>
              <a:pPr algn="ctr"/>
              <a:endParaRPr lang="ja-JP" altLang="en-US" sz="2233">
                <a:latin typeface="HG丸ｺﾞｼｯｸM-PRO" panose="020F0600000000000000" pitchFamily="50" charset="-128"/>
                <a:ea typeface="HG丸ｺﾞｼｯｸM-PRO" panose="020F0600000000000000" pitchFamily="50" charset="-128"/>
              </a:endParaRPr>
            </a:p>
          </p:txBody>
        </p:sp>
        <p:sp>
          <p:nvSpPr>
            <p:cNvPr id="82" name="テキスト ボックス 81"/>
            <p:cNvSpPr txBox="1"/>
            <p:nvPr/>
          </p:nvSpPr>
          <p:spPr>
            <a:xfrm>
              <a:off x="5779707" y="3007836"/>
              <a:ext cx="918979" cy="326227"/>
            </a:xfrm>
            <a:prstGeom prst="rect">
              <a:avLst/>
            </a:prstGeom>
            <a:grpFill/>
          </p:spPr>
          <p:txBody>
            <a:bodyPr wrap="square" rtlCol="0">
              <a:spAutoFit/>
            </a:bodyPr>
            <a:lstStyle/>
            <a:p>
              <a:r>
                <a:rPr lang="ja-JP" altLang="en-US" sz="1600" dirty="0">
                  <a:solidFill>
                    <a:schemeClr val="bg1"/>
                  </a:solidFill>
                  <a:latin typeface="HG丸ｺﾞｼｯｸM-PRO" panose="020F0600000000000000" pitchFamily="50" charset="-128"/>
                  <a:ea typeface="HG丸ｺﾞｼｯｸM-PRO" panose="020F0600000000000000" pitchFamily="50" charset="-128"/>
                </a:rPr>
                <a:t>研修品目</a:t>
              </a:r>
            </a:p>
          </p:txBody>
        </p:sp>
      </p:grpSp>
      <p:grpSp>
        <p:nvGrpSpPr>
          <p:cNvPr id="83" name="グループ化 82"/>
          <p:cNvGrpSpPr/>
          <p:nvPr/>
        </p:nvGrpSpPr>
        <p:grpSpPr>
          <a:xfrm>
            <a:off x="522735" y="5380183"/>
            <a:ext cx="1464024" cy="403810"/>
            <a:chOff x="5575619" y="2976066"/>
            <a:chExt cx="1228040" cy="389107"/>
          </a:xfrm>
          <a:solidFill>
            <a:srgbClr val="7030A0"/>
          </a:solidFill>
        </p:grpSpPr>
        <p:sp>
          <p:nvSpPr>
            <p:cNvPr id="84" name="角丸四角形 83"/>
            <p:cNvSpPr/>
            <p:nvPr/>
          </p:nvSpPr>
          <p:spPr>
            <a:xfrm>
              <a:off x="5575619" y="2976066"/>
              <a:ext cx="1228040" cy="389107"/>
            </a:xfrm>
            <a:prstGeom prst="roundRect">
              <a:avLst/>
            </a:prstGeom>
            <a:grpFill/>
            <a:ln>
              <a:noFill/>
            </a:ln>
          </p:spPr>
          <p:style>
            <a:lnRef idx="3">
              <a:schemeClr val="lt1"/>
            </a:lnRef>
            <a:fillRef idx="1">
              <a:schemeClr val="accent4"/>
            </a:fillRef>
            <a:effectRef idx="1">
              <a:schemeClr val="accent4"/>
            </a:effectRef>
            <a:fontRef idx="minor">
              <a:schemeClr val="lt1"/>
            </a:fontRef>
          </p:style>
          <p:txBody>
            <a:bodyPr rtlCol="0" anchor="ctr"/>
            <a:lstStyle/>
            <a:p>
              <a:pPr algn="ctr"/>
              <a:endParaRPr lang="ja-JP" altLang="en-US" sz="2233">
                <a:latin typeface="HG丸ｺﾞｼｯｸM-PRO" panose="020F0600000000000000" pitchFamily="50" charset="-128"/>
                <a:ea typeface="HG丸ｺﾞｼｯｸM-PRO" panose="020F0600000000000000" pitchFamily="50" charset="-128"/>
              </a:endParaRPr>
            </a:p>
          </p:txBody>
        </p:sp>
        <p:sp>
          <p:nvSpPr>
            <p:cNvPr id="85" name="テキスト ボックス 84"/>
            <p:cNvSpPr txBox="1"/>
            <p:nvPr/>
          </p:nvSpPr>
          <p:spPr>
            <a:xfrm>
              <a:off x="5802603" y="3007836"/>
              <a:ext cx="918979" cy="326227"/>
            </a:xfrm>
            <a:prstGeom prst="rect">
              <a:avLst/>
            </a:prstGeom>
            <a:grpFill/>
          </p:spPr>
          <p:txBody>
            <a:bodyPr wrap="square" rtlCol="0">
              <a:spAutoFit/>
            </a:bodyPr>
            <a:lstStyle/>
            <a:p>
              <a:r>
                <a:rPr lang="ja-JP" altLang="en-US" sz="1600" dirty="0">
                  <a:solidFill>
                    <a:schemeClr val="bg1"/>
                  </a:solidFill>
                  <a:latin typeface="HG丸ｺﾞｼｯｸM-PRO" panose="020F0600000000000000" pitchFamily="50" charset="-128"/>
                  <a:ea typeface="HG丸ｺﾞｼｯｸM-PRO" panose="020F0600000000000000" pitchFamily="50" charset="-128"/>
                </a:rPr>
                <a:t>対 象 者</a:t>
              </a:r>
            </a:p>
          </p:txBody>
        </p:sp>
      </p:grpSp>
      <p:grpSp>
        <p:nvGrpSpPr>
          <p:cNvPr id="86" name="グループ化 85"/>
          <p:cNvGrpSpPr/>
          <p:nvPr/>
        </p:nvGrpSpPr>
        <p:grpSpPr>
          <a:xfrm>
            <a:off x="513575" y="7237855"/>
            <a:ext cx="1464024" cy="403810"/>
            <a:chOff x="5575619" y="2976066"/>
            <a:chExt cx="1228040" cy="389107"/>
          </a:xfrm>
          <a:solidFill>
            <a:srgbClr val="7030A0"/>
          </a:solidFill>
        </p:grpSpPr>
        <p:sp>
          <p:nvSpPr>
            <p:cNvPr id="87" name="角丸四角形 86"/>
            <p:cNvSpPr/>
            <p:nvPr/>
          </p:nvSpPr>
          <p:spPr>
            <a:xfrm>
              <a:off x="5575619" y="2976066"/>
              <a:ext cx="1228040" cy="389107"/>
            </a:xfrm>
            <a:prstGeom prst="roundRect">
              <a:avLst/>
            </a:prstGeom>
            <a:grpFill/>
            <a:ln>
              <a:noFill/>
            </a:ln>
          </p:spPr>
          <p:style>
            <a:lnRef idx="3">
              <a:schemeClr val="lt1"/>
            </a:lnRef>
            <a:fillRef idx="1">
              <a:schemeClr val="accent4"/>
            </a:fillRef>
            <a:effectRef idx="1">
              <a:schemeClr val="accent4"/>
            </a:effectRef>
            <a:fontRef idx="minor">
              <a:schemeClr val="lt1"/>
            </a:fontRef>
          </p:style>
          <p:txBody>
            <a:bodyPr rtlCol="0" anchor="ctr"/>
            <a:lstStyle/>
            <a:p>
              <a:pPr algn="ctr"/>
              <a:endParaRPr lang="ja-JP" altLang="en-US" sz="2233">
                <a:latin typeface="HG丸ｺﾞｼｯｸM-PRO" panose="020F0600000000000000" pitchFamily="50" charset="-128"/>
                <a:ea typeface="HG丸ｺﾞｼｯｸM-PRO" panose="020F0600000000000000" pitchFamily="50" charset="-128"/>
              </a:endParaRPr>
            </a:p>
          </p:txBody>
        </p:sp>
        <p:sp>
          <p:nvSpPr>
            <p:cNvPr id="88" name="テキスト ボックス 87"/>
            <p:cNvSpPr txBox="1"/>
            <p:nvPr/>
          </p:nvSpPr>
          <p:spPr>
            <a:xfrm>
              <a:off x="5802603" y="3007836"/>
              <a:ext cx="918979" cy="326227"/>
            </a:xfrm>
            <a:prstGeom prst="rect">
              <a:avLst/>
            </a:prstGeom>
            <a:grpFill/>
          </p:spPr>
          <p:txBody>
            <a:bodyPr wrap="square" rtlCol="0">
              <a:spAutoFit/>
            </a:bodyPr>
            <a:lstStyle/>
            <a:p>
              <a:r>
                <a:rPr lang="ja-JP" altLang="en-US" sz="1600" dirty="0">
                  <a:solidFill>
                    <a:schemeClr val="bg1"/>
                  </a:solidFill>
                  <a:latin typeface="HG丸ｺﾞｼｯｸM-PRO" panose="020F0600000000000000" pitchFamily="50" charset="-128"/>
                  <a:ea typeface="HG丸ｺﾞｼｯｸM-PRO" panose="020F0600000000000000" pitchFamily="50" charset="-128"/>
                </a:rPr>
                <a:t>募集人数</a:t>
              </a:r>
            </a:p>
          </p:txBody>
        </p:sp>
      </p:grpSp>
      <p:sp>
        <p:nvSpPr>
          <p:cNvPr id="96" name="角丸四角形 95"/>
          <p:cNvSpPr/>
          <p:nvPr/>
        </p:nvSpPr>
        <p:spPr>
          <a:xfrm>
            <a:off x="600419" y="7778709"/>
            <a:ext cx="4725279" cy="2402521"/>
          </a:xfrm>
          <a:prstGeom prst="roundRect">
            <a:avLst>
              <a:gd name="adj" fmla="val 8976"/>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 name="グループ化 6"/>
          <p:cNvGrpSpPr/>
          <p:nvPr/>
        </p:nvGrpSpPr>
        <p:grpSpPr>
          <a:xfrm>
            <a:off x="750705" y="7812791"/>
            <a:ext cx="4574994" cy="2272904"/>
            <a:chOff x="742388" y="7669329"/>
            <a:chExt cx="4704411" cy="2457975"/>
          </a:xfrm>
        </p:grpSpPr>
        <p:sp>
          <p:nvSpPr>
            <p:cNvPr id="22" name="テキスト ボックス 21"/>
            <p:cNvSpPr txBox="1"/>
            <p:nvPr/>
          </p:nvSpPr>
          <p:spPr>
            <a:xfrm>
              <a:off x="750705" y="8055471"/>
              <a:ext cx="4217080" cy="307777"/>
            </a:xfrm>
            <a:prstGeom prst="rect">
              <a:avLst/>
            </a:prstGeom>
            <a:noFill/>
          </p:spPr>
          <p:txBody>
            <a:bodyPr wrap="square" rtlCol="0">
              <a:spAutoFit/>
            </a:bodyPr>
            <a:lstStyle/>
            <a:p>
              <a:r>
                <a:rPr lang="ja-JP" altLang="en-US" sz="1400" dirty="0">
                  <a:latin typeface="HG丸ｺﾞｼｯｸM-PRO" panose="020F0600000000000000" pitchFamily="50" charset="-128"/>
                  <a:ea typeface="HG丸ｺﾞｼｯｸM-PRO" panose="020F0600000000000000" pitchFamily="50" charset="-128"/>
                </a:rPr>
                <a:t>① 研修希望者は、就農ビジョン・就農地を検討</a:t>
              </a:r>
            </a:p>
          </p:txBody>
        </p:sp>
        <p:sp>
          <p:nvSpPr>
            <p:cNvPr id="59" name="テキスト ボックス 58"/>
            <p:cNvSpPr txBox="1"/>
            <p:nvPr/>
          </p:nvSpPr>
          <p:spPr>
            <a:xfrm>
              <a:off x="1483975" y="7669329"/>
              <a:ext cx="2897562" cy="338554"/>
            </a:xfrm>
            <a:prstGeom prst="rect">
              <a:avLst/>
            </a:prstGeom>
            <a:noFill/>
            <a:ln w="28575">
              <a:no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US" altLang="ja-JP" sz="1600" dirty="0">
                  <a:solidFill>
                    <a:schemeClr val="tx1"/>
                  </a:solidFill>
                  <a:latin typeface="HG丸ｺﾞｼｯｸM-PRO" panose="020F0600000000000000" pitchFamily="50" charset="-128"/>
                  <a:ea typeface="HG丸ｺﾞｼｯｸM-PRO" panose="020F0600000000000000" pitchFamily="50" charset="-128"/>
                </a:rPr>
                <a:t>&lt; </a:t>
              </a:r>
              <a:r>
                <a:rPr lang="ja-JP" altLang="en-US" sz="1600" dirty="0">
                  <a:solidFill>
                    <a:schemeClr val="tx1"/>
                  </a:solidFill>
                  <a:latin typeface="HG丸ｺﾞｼｯｸM-PRO" panose="020F0600000000000000" pitchFamily="50" charset="-128"/>
                  <a:ea typeface="HG丸ｺﾞｼｯｸM-PRO" panose="020F0600000000000000" pitchFamily="50" charset="-128"/>
                </a:rPr>
                <a:t>研修までの流れ ＞</a:t>
              </a:r>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p:txBody>
        </p:sp>
        <p:sp>
          <p:nvSpPr>
            <p:cNvPr id="97" name="テキスト ボックス 96"/>
            <p:cNvSpPr txBox="1"/>
            <p:nvPr/>
          </p:nvSpPr>
          <p:spPr>
            <a:xfrm>
              <a:off x="752393" y="8401761"/>
              <a:ext cx="4694406" cy="307777"/>
            </a:xfrm>
            <a:prstGeom prst="rect">
              <a:avLst/>
            </a:prstGeom>
            <a:noFill/>
          </p:spPr>
          <p:txBody>
            <a:bodyPr wrap="square" rtlCol="0">
              <a:spAutoFit/>
            </a:bodyPr>
            <a:lstStyle/>
            <a:p>
              <a:r>
                <a:rPr lang="ja-JP" altLang="en-US" sz="1400" dirty="0">
                  <a:latin typeface="HG丸ｺﾞｼｯｸM-PRO" panose="020F0600000000000000" pitchFamily="50" charset="-128"/>
                  <a:ea typeface="HG丸ｺﾞｼｯｸM-PRO" panose="020F0600000000000000" pitchFamily="50" charset="-128"/>
                </a:rPr>
                <a:t>② 公社、県（農務事務所）での就農相談（要件確認）</a:t>
              </a:r>
            </a:p>
          </p:txBody>
        </p:sp>
        <p:sp>
          <p:nvSpPr>
            <p:cNvPr id="98" name="テキスト ボックス 97"/>
            <p:cNvSpPr txBox="1"/>
            <p:nvPr/>
          </p:nvSpPr>
          <p:spPr>
            <a:xfrm>
              <a:off x="752393" y="8763373"/>
              <a:ext cx="4529865" cy="307777"/>
            </a:xfrm>
            <a:prstGeom prst="rect">
              <a:avLst/>
            </a:prstGeom>
            <a:noFill/>
          </p:spPr>
          <p:txBody>
            <a:bodyPr wrap="square" rtlCol="0">
              <a:spAutoFit/>
            </a:bodyPr>
            <a:lstStyle/>
            <a:p>
              <a:r>
                <a:rPr lang="ja-JP" altLang="en-US" sz="1400" dirty="0">
                  <a:latin typeface="HG丸ｺﾞｼｯｸM-PRO" panose="020F0600000000000000" pitchFamily="50" charset="-128"/>
                  <a:ea typeface="HG丸ｺﾞｼｯｸM-PRO" panose="020F0600000000000000" pitchFamily="50" charset="-128"/>
                </a:rPr>
                <a:t>③ 派遣研修先との調整（研修希望者・公社・県）</a:t>
              </a:r>
            </a:p>
          </p:txBody>
        </p:sp>
        <p:sp>
          <p:nvSpPr>
            <p:cNvPr id="99" name="テキスト ボックス 98"/>
            <p:cNvSpPr txBox="1"/>
            <p:nvPr/>
          </p:nvSpPr>
          <p:spPr>
            <a:xfrm>
              <a:off x="756036" y="9103819"/>
              <a:ext cx="1918815" cy="307777"/>
            </a:xfrm>
            <a:prstGeom prst="rect">
              <a:avLst/>
            </a:prstGeom>
            <a:noFill/>
          </p:spPr>
          <p:txBody>
            <a:bodyPr wrap="square" rtlCol="0">
              <a:spAutoFit/>
            </a:bodyPr>
            <a:lstStyle/>
            <a:p>
              <a:r>
                <a:rPr lang="ja-JP" altLang="en-US" sz="1400" dirty="0">
                  <a:latin typeface="HG丸ｺﾞｼｯｸM-PRO" panose="020F0600000000000000" pitchFamily="50" charset="-128"/>
                  <a:ea typeface="HG丸ｺﾞｼｯｸM-PRO" panose="020F0600000000000000" pitchFamily="50" charset="-128"/>
                </a:rPr>
                <a:t>④ 研修申し込み</a:t>
              </a:r>
            </a:p>
          </p:txBody>
        </p:sp>
        <p:sp>
          <p:nvSpPr>
            <p:cNvPr id="100" name="テキスト ボックス 99"/>
            <p:cNvSpPr txBox="1"/>
            <p:nvPr/>
          </p:nvSpPr>
          <p:spPr>
            <a:xfrm>
              <a:off x="742388" y="9461371"/>
              <a:ext cx="3718535" cy="307777"/>
            </a:xfrm>
            <a:prstGeom prst="rect">
              <a:avLst/>
            </a:prstGeom>
            <a:noFill/>
          </p:spPr>
          <p:txBody>
            <a:bodyPr wrap="square" rtlCol="0">
              <a:spAutoFit/>
            </a:bodyPr>
            <a:lstStyle/>
            <a:p>
              <a:r>
                <a:rPr lang="ja-JP" altLang="en-US" sz="1400" dirty="0">
                  <a:latin typeface="HG丸ｺﾞｼｯｸM-PRO" panose="020F0600000000000000" pitchFamily="50" charset="-128"/>
                  <a:ea typeface="HG丸ｺﾞｼｯｸM-PRO" panose="020F0600000000000000" pitchFamily="50" charset="-128"/>
                </a:rPr>
                <a:t>⑤ 書類審査及び面接による選考</a:t>
              </a:r>
            </a:p>
          </p:txBody>
        </p:sp>
        <p:sp>
          <p:nvSpPr>
            <p:cNvPr id="101" name="テキスト ボックス 100"/>
            <p:cNvSpPr txBox="1"/>
            <p:nvPr/>
          </p:nvSpPr>
          <p:spPr>
            <a:xfrm>
              <a:off x="750705" y="9819527"/>
              <a:ext cx="3718535" cy="307777"/>
            </a:xfrm>
            <a:prstGeom prst="rect">
              <a:avLst/>
            </a:prstGeom>
            <a:noFill/>
          </p:spPr>
          <p:txBody>
            <a:bodyPr wrap="square" rtlCol="0">
              <a:spAutoFit/>
            </a:bodyPr>
            <a:lstStyle/>
            <a:p>
              <a:r>
                <a:rPr lang="ja-JP" altLang="en-US" sz="1400" dirty="0">
                  <a:latin typeface="HG丸ｺﾞｼｯｸM-PRO" panose="020F0600000000000000" pitchFamily="50" charset="-128"/>
                  <a:ea typeface="HG丸ｺﾞｼｯｸM-PRO" panose="020F0600000000000000" pitchFamily="50" charset="-128"/>
                </a:rPr>
                <a:t>⑥ 研修開始</a:t>
              </a:r>
            </a:p>
          </p:txBody>
        </p:sp>
      </p:grpSp>
      <p:pic>
        <p:nvPicPr>
          <p:cNvPr id="9" name="図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84072" y="8311980"/>
            <a:ext cx="1335977" cy="1335977"/>
          </a:xfrm>
          <a:prstGeom prst="rect">
            <a:avLst/>
          </a:prstGeom>
        </p:spPr>
      </p:pic>
    </p:spTree>
    <p:extLst>
      <p:ext uri="{BB962C8B-B14F-4D97-AF65-F5344CB8AC3E}">
        <p14:creationId xmlns:p14="http://schemas.microsoft.com/office/powerpoint/2010/main" val="1208534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726591" y="2374710"/>
            <a:ext cx="6264696" cy="7451678"/>
          </a:xfrm>
        </p:spPr>
        <p:txBody>
          <a:bodyPr>
            <a:noAutofit/>
          </a:bodyPr>
          <a:lstStyle/>
          <a:p>
            <a:pPr>
              <a:lnSpc>
                <a:spcPct val="150000"/>
              </a:lnSpc>
            </a:pPr>
            <a:r>
              <a:rPr lang="ja-JP" altLang="en-US" sz="1500" b="1" dirty="0">
                <a:latin typeface="HG丸ｺﾞｼｯｸM-PRO" panose="020F0600000000000000" pitchFamily="50" charset="-128"/>
                <a:ea typeface="HG丸ｺﾞｼｯｸM-PRO" panose="020F0600000000000000" pitchFamily="50" charset="-128"/>
              </a:rPr>
              <a:t>山梨県農業振興公社（就農支援センター）</a:t>
            </a:r>
            <a:br>
              <a:rPr lang="en-US" altLang="ja-JP" sz="1500" dirty="0">
                <a:latin typeface="HG丸ｺﾞｼｯｸM-PRO" panose="020F0600000000000000" pitchFamily="50" charset="-128"/>
                <a:ea typeface="HG丸ｺﾞｼｯｸM-PRO" panose="020F0600000000000000" pitchFamily="50" charset="-128"/>
              </a:rPr>
            </a:br>
            <a:r>
              <a:rPr lang="ja-JP" altLang="en-US" sz="1500" dirty="0">
                <a:latin typeface="HG丸ｺﾞｼｯｸM-PRO" panose="020F0600000000000000" pitchFamily="50" charset="-128"/>
                <a:ea typeface="HG丸ｺﾞｼｯｸM-PRO" panose="020F0600000000000000" pitchFamily="50" charset="-128"/>
              </a:rPr>
              <a:t>　　　　　　　　　　　　　　　　</a:t>
            </a:r>
            <a:r>
              <a:rPr lang="zh-TW" altLang="en-US" sz="1500" u="sng" dirty="0">
                <a:latin typeface="HG丸ｺﾞｼｯｸM-PRO" panose="020F0600000000000000" pitchFamily="50" charset="-128"/>
                <a:ea typeface="HG丸ｺﾞｼｯｸM-PRO" panose="020F0600000000000000" pitchFamily="50" charset="-128"/>
              </a:rPr>
              <a:t>電話</a:t>
            </a:r>
            <a:r>
              <a:rPr lang="ja-JP" altLang="en-US" sz="1500" u="sng" dirty="0">
                <a:latin typeface="HG丸ｺﾞｼｯｸM-PRO" panose="020F0600000000000000" pitchFamily="50" charset="-128"/>
                <a:ea typeface="HG丸ｺﾞｼｯｸM-PRO" panose="020F0600000000000000" pitchFamily="50" charset="-128"/>
              </a:rPr>
              <a:t>：</a:t>
            </a:r>
            <a:r>
              <a:rPr lang="zh-TW" altLang="en-US" sz="1500" u="sng" dirty="0">
                <a:latin typeface="HG丸ｺﾞｼｯｸM-PRO" panose="020F0600000000000000" pitchFamily="50" charset="-128"/>
                <a:ea typeface="HG丸ｺﾞｼｯｸM-PRO" panose="020F0600000000000000" pitchFamily="50" charset="-128"/>
              </a:rPr>
              <a:t>０５５－２</a:t>
            </a:r>
            <a:r>
              <a:rPr lang="ja-JP" altLang="en-US" sz="1500" u="sng" dirty="0">
                <a:latin typeface="HG丸ｺﾞｼｯｸM-PRO" panose="020F0600000000000000" pitchFamily="50" charset="-128"/>
                <a:ea typeface="HG丸ｺﾞｼｯｸM-PRO" panose="020F0600000000000000" pitchFamily="50" charset="-128"/>
              </a:rPr>
              <a:t>２</a:t>
            </a:r>
            <a:r>
              <a:rPr lang="zh-TW" altLang="en-US" sz="1500" u="sng" dirty="0">
                <a:latin typeface="HG丸ｺﾞｼｯｸM-PRO" panose="020F0600000000000000" pitchFamily="50" charset="-128"/>
                <a:ea typeface="HG丸ｺﾞｼｯｸM-PRO" panose="020F0600000000000000" pitchFamily="50" charset="-128"/>
              </a:rPr>
              <a:t>３－</a:t>
            </a:r>
            <a:r>
              <a:rPr lang="ja-JP" altLang="en-US" sz="1500" u="sng" dirty="0">
                <a:latin typeface="HG丸ｺﾞｼｯｸM-PRO" panose="020F0600000000000000" pitchFamily="50" charset="-128"/>
                <a:ea typeface="HG丸ｺﾞｼｯｸM-PRO" panose="020F0600000000000000" pitchFamily="50" charset="-128"/>
              </a:rPr>
              <a:t>５７４７</a:t>
            </a:r>
            <a:br>
              <a:rPr lang="zh-TW" altLang="en-US" sz="1500" dirty="0">
                <a:latin typeface="HG丸ｺﾞｼｯｸM-PRO" panose="020F0600000000000000" pitchFamily="50" charset="-128"/>
                <a:ea typeface="HG丸ｺﾞｼｯｸM-PRO" panose="020F0600000000000000" pitchFamily="50" charset="-128"/>
              </a:rPr>
            </a:br>
            <a:r>
              <a:rPr lang="ja-JP" altLang="en-US" sz="1200" dirty="0">
                <a:latin typeface="HG丸ｺﾞｼｯｸM-PRO" panose="020F0600000000000000" pitchFamily="50" charset="-128"/>
                <a:ea typeface="HG丸ｺﾞｼｯｸM-PRO" panose="020F0600000000000000" pitchFamily="50" charset="-128"/>
              </a:rPr>
              <a:t>　甲府市宝一丁目２１－２０　ＮＯＳＡＩ会館３階</a:t>
            </a:r>
            <a:br>
              <a:rPr lang="en-US" altLang="ja-JP" sz="1500" b="1" dirty="0">
                <a:latin typeface="HG丸ｺﾞｼｯｸM-PRO" panose="020F0600000000000000" pitchFamily="50" charset="-128"/>
                <a:ea typeface="HG丸ｺﾞｼｯｸM-PRO" panose="020F0600000000000000" pitchFamily="50" charset="-128"/>
              </a:rPr>
            </a:br>
            <a:br>
              <a:rPr lang="en-US" altLang="ja-JP" sz="1500" b="1" dirty="0">
                <a:latin typeface="HG丸ｺﾞｼｯｸM-PRO" panose="020F0600000000000000" pitchFamily="50" charset="-128"/>
                <a:ea typeface="HG丸ｺﾞｼｯｸM-PRO" panose="020F0600000000000000" pitchFamily="50" charset="-128"/>
              </a:rPr>
            </a:br>
            <a:r>
              <a:rPr lang="ja-JP" altLang="en-US" sz="1500" b="1" dirty="0">
                <a:latin typeface="HG丸ｺﾞｼｯｸM-PRO" panose="020F0600000000000000" pitchFamily="50" charset="-128"/>
                <a:ea typeface="HG丸ｺﾞｼｯｸM-PRO" panose="020F0600000000000000" pitchFamily="50" charset="-128"/>
              </a:rPr>
              <a:t>中北農務事務所</a:t>
            </a:r>
            <a:r>
              <a:rPr lang="ja-JP" altLang="en-US" sz="1500" dirty="0">
                <a:latin typeface="HG丸ｺﾞｼｯｸM-PRO" panose="020F0600000000000000" pitchFamily="50" charset="-128"/>
                <a:ea typeface="HG丸ｺﾞｼｯｸM-PRO" panose="020F0600000000000000" pitchFamily="50" charset="-128"/>
              </a:rPr>
              <a:t>　農業農村支援課　</a:t>
            </a:r>
            <a:r>
              <a:rPr lang="zh-TW" altLang="en-US" sz="1500" u="sng" dirty="0">
                <a:latin typeface="HG丸ｺﾞｼｯｸM-PRO" panose="020F0600000000000000" pitchFamily="50" charset="-128"/>
                <a:ea typeface="HG丸ｺﾞｼｯｸM-PRO" panose="020F0600000000000000" pitchFamily="50" charset="-128"/>
              </a:rPr>
              <a:t>電話</a:t>
            </a:r>
            <a:r>
              <a:rPr lang="ja-JP" altLang="en-US" sz="1500" u="sng" dirty="0">
                <a:latin typeface="HG丸ｺﾞｼｯｸM-PRO" panose="020F0600000000000000" pitchFamily="50" charset="-128"/>
                <a:ea typeface="HG丸ｺﾞｼｯｸM-PRO" panose="020F0600000000000000" pitchFamily="50" charset="-128"/>
              </a:rPr>
              <a:t>：</a:t>
            </a:r>
            <a:r>
              <a:rPr lang="zh-TW" altLang="en-US" sz="1500" u="sng" dirty="0">
                <a:latin typeface="HG丸ｺﾞｼｯｸM-PRO" panose="020F0600000000000000" pitchFamily="50" charset="-128"/>
                <a:ea typeface="HG丸ｺﾞｼｯｸM-PRO" panose="020F0600000000000000" pitchFamily="50" charset="-128"/>
              </a:rPr>
              <a:t>０５５１－２３－３２９２</a:t>
            </a:r>
            <a:br>
              <a:rPr lang="zh-TW" altLang="en-US" sz="1500" dirty="0">
                <a:latin typeface="HG丸ｺﾞｼｯｸM-PRO" panose="020F0600000000000000" pitchFamily="50" charset="-128"/>
                <a:ea typeface="HG丸ｺﾞｼｯｸM-PRO" panose="020F0600000000000000" pitchFamily="50" charset="-128"/>
              </a:rPr>
            </a:br>
            <a:r>
              <a:rPr lang="ja-JP" altLang="en-US" sz="1200" dirty="0">
                <a:latin typeface="HG丸ｺﾞｼｯｸM-PRO" panose="020F0600000000000000" pitchFamily="50" charset="-128"/>
                <a:ea typeface="HG丸ｺﾞｼｯｸM-PRO" panose="020F0600000000000000" pitchFamily="50" charset="-128"/>
              </a:rPr>
              <a:t>　韮崎市本町四丁目２－４　北巨摩合同庁舎２階</a:t>
            </a:r>
            <a:br>
              <a:rPr lang="ja-JP" altLang="en-US" sz="1200" dirty="0">
                <a:latin typeface="HG丸ｺﾞｼｯｸM-PRO" panose="020F0600000000000000" pitchFamily="50" charset="-128"/>
                <a:ea typeface="HG丸ｺﾞｼｯｸM-PRO" panose="020F0600000000000000" pitchFamily="50" charset="-128"/>
              </a:rPr>
            </a:br>
            <a:r>
              <a:rPr lang="ja-JP" altLang="en-US" sz="1200" dirty="0">
                <a:latin typeface="HG丸ｺﾞｼｯｸM-PRO" panose="020F0600000000000000" pitchFamily="50" charset="-128"/>
                <a:ea typeface="HG丸ｺﾞｼｯｸM-PRO" panose="020F0600000000000000" pitchFamily="50" charset="-128"/>
              </a:rPr>
              <a:t>　（管轄：甲府市、韮崎市、南アルプス市、北杜市、甲斐市、中央市、昭和町）</a:t>
            </a:r>
            <a:br>
              <a:rPr lang="ja-JP" altLang="en-US" sz="1200" dirty="0">
                <a:latin typeface="HG丸ｺﾞｼｯｸM-PRO" panose="020F0600000000000000" pitchFamily="50" charset="-128"/>
                <a:ea typeface="HG丸ｺﾞｼｯｸM-PRO" panose="020F0600000000000000" pitchFamily="50" charset="-128"/>
              </a:rPr>
            </a:br>
            <a:br>
              <a:rPr lang="ja-JP" altLang="en-US" sz="1200" dirty="0">
                <a:latin typeface="HG丸ｺﾞｼｯｸM-PRO" panose="020F0600000000000000" pitchFamily="50" charset="-128"/>
                <a:ea typeface="HG丸ｺﾞｼｯｸM-PRO" panose="020F0600000000000000" pitchFamily="50" charset="-128"/>
              </a:rPr>
            </a:br>
            <a:r>
              <a:rPr lang="ja-JP" altLang="en-US" sz="1500" b="1" dirty="0">
                <a:latin typeface="HG丸ｺﾞｼｯｸM-PRO" panose="020F0600000000000000" pitchFamily="50" charset="-128"/>
                <a:ea typeface="HG丸ｺﾞｼｯｸM-PRO" panose="020F0600000000000000" pitchFamily="50" charset="-128"/>
              </a:rPr>
              <a:t>峡東農務事務所</a:t>
            </a:r>
            <a:r>
              <a:rPr lang="ja-JP" altLang="en-US" sz="1500" dirty="0">
                <a:latin typeface="HG丸ｺﾞｼｯｸM-PRO" panose="020F0600000000000000" pitchFamily="50" charset="-128"/>
                <a:ea typeface="HG丸ｺﾞｼｯｸM-PRO" panose="020F0600000000000000" pitchFamily="50" charset="-128"/>
              </a:rPr>
              <a:t>　農業農村支援課　</a:t>
            </a:r>
            <a:r>
              <a:rPr lang="ja-JP" altLang="en-US" sz="1500" u="sng" dirty="0">
                <a:latin typeface="HG丸ｺﾞｼｯｸM-PRO" panose="020F0600000000000000" pitchFamily="50" charset="-128"/>
                <a:ea typeface="HG丸ｺﾞｼｯｸM-PRO" panose="020F0600000000000000" pitchFamily="50" charset="-128"/>
              </a:rPr>
              <a:t>電話：０５５３－２０－２７０７</a:t>
            </a:r>
            <a:br>
              <a:rPr lang="ja-JP" altLang="en-US" sz="1500" dirty="0">
                <a:latin typeface="HG丸ｺﾞｼｯｸM-PRO" panose="020F0600000000000000" pitchFamily="50" charset="-128"/>
                <a:ea typeface="HG丸ｺﾞｼｯｸM-PRO" panose="020F0600000000000000" pitchFamily="50" charset="-128"/>
              </a:rPr>
            </a:br>
            <a:r>
              <a:rPr lang="ja-JP" altLang="en-US" sz="1200" dirty="0">
                <a:latin typeface="HG丸ｺﾞｼｯｸM-PRO" panose="020F0600000000000000" pitchFamily="50" charset="-128"/>
                <a:ea typeface="HG丸ｺﾞｼｯｸM-PRO" panose="020F0600000000000000" pitchFamily="50" charset="-128"/>
              </a:rPr>
              <a:t>　甲州市塩山上塩後１２３９－１　東山梨合同庁舎３階</a:t>
            </a:r>
            <a:br>
              <a:rPr lang="ja-JP" altLang="en-US" sz="1200" dirty="0">
                <a:latin typeface="HG丸ｺﾞｼｯｸM-PRO" panose="020F0600000000000000" pitchFamily="50" charset="-128"/>
                <a:ea typeface="HG丸ｺﾞｼｯｸM-PRO" panose="020F0600000000000000" pitchFamily="50" charset="-128"/>
              </a:rPr>
            </a:br>
            <a:r>
              <a:rPr lang="ja-JP" altLang="en-US" sz="1200" dirty="0">
                <a:latin typeface="HG丸ｺﾞｼｯｸM-PRO" panose="020F0600000000000000" pitchFamily="50" charset="-128"/>
                <a:ea typeface="HG丸ｺﾞｼｯｸM-PRO" panose="020F0600000000000000" pitchFamily="50" charset="-128"/>
              </a:rPr>
              <a:t>　</a:t>
            </a:r>
            <a:r>
              <a:rPr lang="zh-TW" altLang="en-US" sz="1200" dirty="0">
                <a:latin typeface="HG丸ｺﾞｼｯｸM-PRO" panose="020F0600000000000000" pitchFamily="50" charset="-128"/>
                <a:ea typeface="HG丸ｺﾞｼｯｸM-PRO" panose="020F0600000000000000" pitchFamily="50" charset="-128"/>
              </a:rPr>
              <a:t>（管轄：山梨市、笛吹市、甲州市）</a:t>
            </a:r>
            <a:br>
              <a:rPr lang="zh-TW" altLang="en-US" sz="1200" dirty="0">
                <a:latin typeface="HG丸ｺﾞｼｯｸM-PRO" panose="020F0600000000000000" pitchFamily="50" charset="-128"/>
                <a:ea typeface="HG丸ｺﾞｼｯｸM-PRO" panose="020F0600000000000000" pitchFamily="50" charset="-128"/>
              </a:rPr>
            </a:br>
            <a:br>
              <a:rPr lang="ja-JP" altLang="en-US" sz="1200" dirty="0">
                <a:latin typeface="HG丸ｺﾞｼｯｸM-PRO" panose="020F0600000000000000" pitchFamily="50" charset="-128"/>
                <a:ea typeface="HG丸ｺﾞｼｯｸM-PRO" panose="020F0600000000000000" pitchFamily="50" charset="-128"/>
              </a:rPr>
            </a:br>
            <a:r>
              <a:rPr lang="ja-JP" altLang="en-US" sz="1500" b="1" dirty="0">
                <a:latin typeface="HG丸ｺﾞｼｯｸM-PRO" panose="020F0600000000000000" pitchFamily="50" charset="-128"/>
                <a:ea typeface="HG丸ｺﾞｼｯｸM-PRO" panose="020F0600000000000000" pitchFamily="50" charset="-128"/>
              </a:rPr>
              <a:t>峡南農務事務所</a:t>
            </a:r>
            <a:r>
              <a:rPr lang="ja-JP" altLang="en-US" sz="1500" dirty="0">
                <a:latin typeface="HG丸ｺﾞｼｯｸM-PRO" panose="020F0600000000000000" pitchFamily="50" charset="-128"/>
                <a:ea typeface="HG丸ｺﾞｼｯｸM-PRO" panose="020F0600000000000000" pitchFamily="50" charset="-128"/>
              </a:rPr>
              <a:t>　農業農村支援課　</a:t>
            </a:r>
            <a:r>
              <a:rPr lang="ja-JP" altLang="en-US" sz="1500" u="sng" dirty="0">
                <a:latin typeface="HG丸ｺﾞｼｯｸM-PRO" panose="020F0600000000000000" pitchFamily="50" charset="-128"/>
                <a:ea typeface="HG丸ｺﾞｼｯｸM-PRO" panose="020F0600000000000000" pitchFamily="50" charset="-128"/>
              </a:rPr>
              <a:t>電話：０５５－２４０－４１１６</a:t>
            </a:r>
            <a:br>
              <a:rPr lang="ja-JP" altLang="en-US" sz="1200" dirty="0">
                <a:latin typeface="HG丸ｺﾞｼｯｸM-PRO" panose="020F0600000000000000" pitchFamily="50" charset="-128"/>
                <a:ea typeface="HG丸ｺﾞｼｯｸM-PRO" panose="020F0600000000000000" pitchFamily="50" charset="-128"/>
              </a:rPr>
            </a:br>
            <a:r>
              <a:rPr lang="ja-JP" altLang="en-US" sz="1200" dirty="0">
                <a:latin typeface="HG丸ｺﾞｼｯｸM-PRO" panose="020F0600000000000000" pitchFamily="50" charset="-128"/>
                <a:ea typeface="HG丸ｺﾞｼｯｸM-PRO" panose="020F0600000000000000" pitchFamily="50" charset="-128"/>
              </a:rPr>
              <a:t>　</a:t>
            </a:r>
            <a:r>
              <a:rPr lang="zh-TW" altLang="en-US" sz="1200" dirty="0">
                <a:latin typeface="HG丸ｺﾞｼｯｸM-PRO" panose="020F0600000000000000" pitchFamily="50" charset="-128"/>
                <a:ea typeface="HG丸ｺﾞｼｯｸM-PRO" panose="020F0600000000000000" pitchFamily="50" charset="-128"/>
              </a:rPr>
              <a:t>西八代郡市川大門町高田１１１－１　西八代合同庁舎１階</a:t>
            </a:r>
            <a:br>
              <a:rPr lang="zh-TW" altLang="en-US" sz="1200" dirty="0">
                <a:latin typeface="HG丸ｺﾞｼｯｸM-PRO" panose="020F0600000000000000" pitchFamily="50" charset="-128"/>
                <a:ea typeface="HG丸ｺﾞｼｯｸM-PRO" panose="020F0600000000000000" pitchFamily="50" charset="-128"/>
              </a:rPr>
            </a:br>
            <a:r>
              <a:rPr lang="ja-JP" altLang="en-US" sz="1200" dirty="0">
                <a:latin typeface="HG丸ｺﾞｼｯｸM-PRO" panose="020F0600000000000000" pitchFamily="50" charset="-128"/>
                <a:ea typeface="HG丸ｺﾞｼｯｸM-PRO" panose="020F0600000000000000" pitchFamily="50" charset="-128"/>
              </a:rPr>
              <a:t>　（管轄：市川三郷町、早川町、身延町、南部町、富士川町）</a:t>
            </a:r>
            <a:br>
              <a:rPr lang="ja-JP" altLang="en-US" sz="1200" dirty="0">
                <a:latin typeface="HG丸ｺﾞｼｯｸM-PRO" panose="020F0600000000000000" pitchFamily="50" charset="-128"/>
                <a:ea typeface="HG丸ｺﾞｼｯｸM-PRO" panose="020F0600000000000000" pitchFamily="50" charset="-128"/>
              </a:rPr>
            </a:br>
            <a:r>
              <a:rPr lang="ja-JP" altLang="en-US" sz="1200" dirty="0">
                <a:latin typeface="HG丸ｺﾞｼｯｸM-PRO" panose="020F0600000000000000" pitchFamily="50" charset="-128"/>
                <a:ea typeface="HG丸ｺﾞｼｯｸM-PRO" panose="020F0600000000000000" pitchFamily="50" charset="-128"/>
              </a:rPr>
              <a:t>　</a:t>
            </a:r>
            <a:br>
              <a:rPr lang="ja-JP" altLang="en-US" sz="1200" dirty="0">
                <a:latin typeface="HG丸ｺﾞｼｯｸM-PRO" panose="020F0600000000000000" pitchFamily="50" charset="-128"/>
                <a:ea typeface="HG丸ｺﾞｼｯｸM-PRO" panose="020F0600000000000000" pitchFamily="50" charset="-128"/>
              </a:rPr>
            </a:br>
            <a:r>
              <a:rPr lang="ja-JP" altLang="en-US" sz="1500" b="1" dirty="0">
                <a:latin typeface="HG丸ｺﾞｼｯｸM-PRO" panose="020F0600000000000000" pitchFamily="50" charset="-128"/>
                <a:ea typeface="HG丸ｺﾞｼｯｸM-PRO" panose="020F0600000000000000" pitchFamily="50" charset="-128"/>
              </a:rPr>
              <a:t>富士・東部農務事務所</a:t>
            </a:r>
            <a:r>
              <a:rPr lang="ja-JP" altLang="en-US" sz="1500" dirty="0">
                <a:latin typeface="HG丸ｺﾞｼｯｸM-PRO" panose="020F0600000000000000" pitchFamily="50" charset="-128"/>
                <a:ea typeface="HG丸ｺﾞｼｯｸM-PRO" panose="020F0600000000000000" pitchFamily="50" charset="-128"/>
              </a:rPr>
              <a:t>　農業農村支援課　</a:t>
            </a:r>
            <a:br>
              <a:rPr lang="en-US" altLang="ja-JP" sz="1500" dirty="0">
                <a:latin typeface="HG丸ｺﾞｼｯｸM-PRO" panose="020F0600000000000000" pitchFamily="50" charset="-128"/>
                <a:ea typeface="HG丸ｺﾞｼｯｸM-PRO" panose="020F0600000000000000" pitchFamily="50" charset="-128"/>
              </a:rPr>
            </a:br>
            <a:r>
              <a:rPr lang="ja-JP" altLang="en-US" sz="1500" dirty="0">
                <a:latin typeface="HG丸ｺﾞｼｯｸM-PRO" panose="020F0600000000000000" pitchFamily="50" charset="-128"/>
                <a:ea typeface="HG丸ｺﾞｼｯｸM-PRO" panose="020F0600000000000000" pitchFamily="50" charset="-128"/>
              </a:rPr>
              <a:t>　　　　　　　　　　　　　　　　</a:t>
            </a:r>
            <a:r>
              <a:rPr lang="zh-TW" altLang="en-US" sz="1500" u="sng" dirty="0">
                <a:latin typeface="HG丸ｺﾞｼｯｸM-PRO" panose="020F0600000000000000" pitchFamily="50" charset="-128"/>
                <a:ea typeface="HG丸ｺﾞｼｯｸM-PRO" panose="020F0600000000000000" pitchFamily="50" charset="-128"/>
              </a:rPr>
              <a:t>電話</a:t>
            </a:r>
            <a:r>
              <a:rPr lang="ja-JP" altLang="en-US" sz="1500" u="sng" dirty="0">
                <a:latin typeface="HG丸ｺﾞｼｯｸM-PRO" panose="020F0600000000000000" pitchFamily="50" charset="-128"/>
                <a:ea typeface="HG丸ｺﾞｼｯｸM-PRO" panose="020F0600000000000000" pitchFamily="50" charset="-128"/>
              </a:rPr>
              <a:t>：</a:t>
            </a:r>
            <a:r>
              <a:rPr lang="zh-TW" altLang="en-US" sz="1500" u="sng" dirty="0">
                <a:latin typeface="HG丸ｺﾞｼｯｸM-PRO" panose="020F0600000000000000" pitchFamily="50" charset="-128"/>
                <a:ea typeface="HG丸ｺﾞｼｯｸM-PRO" panose="020F0600000000000000" pitchFamily="50" charset="-128"/>
              </a:rPr>
              <a:t>０５５４－４５－７８０６</a:t>
            </a:r>
            <a:br>
              <a:rPr lang="ja-JP" altLang="en-US" sz="1200" dirty="0">
                <a:latin typeface="HG丸ｺﾞｼｯｸM-PRO" panose="020F0600000000000000" pitchFamily="50" charset="-128"/>
                <a:ea typeface="HG丸ｺﾞｼｯｸM-PRO" panose="020F0600000000000000" pitchFamily="50" charset="-128"/>
              </a:rPr>
            </a:br>
            <a:r>
              <a:rPr lang="ja-JP" altLang="en-US" sz="1200" dirty="0">
                <a:latin typeface="HG丸ｺﾞｼｯｸM-PRO" panose="020F0600000000000000" pitchFamily="50" charset="-128"/>
                <a:ea typeface="HG丸ｺﾞｼｯｸM-PRO" panose="020F0600000000000000" pitchFamily="50" charset="-128"/>
              </a:rPr>
              <a:t>　都留市田原二丁目１３－４３　南都留合同庁舎２階</a:t>
            </a:r>
            <a:br>
              <a:rPr lang="ja-JP" altLang="en-US" sz="1200" dirty="0">
                <a:latin typeface="HG丸ｺﾞｼｯｸM-PRO" panose="020F0600000000000000" pitchFamily="50" charset="-128"/>
                <a:ea typeface="HG丸ｺﾞｼｯｸM-PRO" panose="020F0600000000000000" pitchFamily="50" charset="-128"/>
              </a:rPr>
            </a:br>
            <a:r>
              <a:rPr lang="ja-JP" altLang="en-US" sz="1200" dirty="0">
                <a:latin typeface="HG丸ｺﾞｼｯｸM-PRO" panose="020F0600000000000000" pitchFamily="50" charset="-128"/>
                <a:ea typeface="HG丸ｺﾞｼｯｸM-PRO" panose="020F0600000000000000" pitchFamily="50" charset="-128"/>
              </a:rPr>
              <a:t>　（管轄：富士吉田市、都留市、大月市、上野原市、道志村、西桂町、忍野村、</a:t>
            </a:r>
            <a:br>
              <a:rPr lang="en-US" altLang="ja-JP" sz="1200" dirty="0">
                <a:latin typeface="HG丸ｺﾞｼｯｸM-PRO" panose="020F0600000000000000" pitchFamily="50" charset="-128"/>
                <a:ea typeface="HG丸ｺﾞｼｯｸM-PRO" panose="020F0600000000000000" pitchFamily="50" charset="-128"/>
              </a:rPr>
            </a:br>
            <a:r>
              <a:rPr lang="ja-JP" altLang="en-US" sz="1200" dirty="0">
                <a:latin typeface="HG丸ｺﾞｼｯｸM-PRO" panose="020F0600000000000000" pitchFamily="50" charset="-128"/>
                <a:ea typeface="HG丸ｺﾞｼｯｸM-PRO" panose="020F0600000000000000" pitchFamily="50" charset="-128"/>
              </a:rPr>
              <a:t>　　山中湖村、鳴沢村、富士河口湖町、小菅村、丹波山村）</a:t>
            </a:r>
            <a:br>
              <a:rPr lang="en-US" altLang="ja-JP" sz="1200" dirty="0">
                <a:latin typeface="HG丸ｺﾞｼｯｸM-PRO" panose="020F0600000000000000" pitchFamily="50" charset="-128"/>
                <a:ea typeface="HG丸ｺﾞｼｯｸM-PRO" panose="020F0600000000000000" pitchFamily="50" charset="-128"/>
              </a:rPr>
            </a:br>
            <a:br>
              <a:rPr lang="en-US" altLang="ja-JP" sz="1200" dirty="0">
                <a:latin typeface="HG丸ｺﾞｼｯｸM-PRO" panose="020F0600000000000000" pitchFamily="50" charset="-128"/>
                <a:ea typeface="HG丸ｺﾞｼｯｸM-PRO" panose="020F0600000000000000" pitchFamily="50" charset="-128"/>
              </a:rPr>
            </a:br>
            <a:r>
              <a:rPr lang="ja-JP" altLang="en-US" sz="1500" b="1" dirty="0">
                <a:latin typeface="HG丸ｺﾞｼｯｸM-PRO" panose="020F0600000000000000" pitchFamily="50" charset="-128"/>
                <a:ea typeface="HG丸ｺﾞｼｯｸM-PRO" panose="020F0600000000000000" pitchFamily="50" charset="-128"/>
              </a:rPr>
              <a:t>県庁農政部  担い手・農地対策課</a:t>
            </a:r>
            <a:r>
              <a:rPr lang="ja-JP" altLang="en-US" sz="1500" dirty="0">
                <a:latin typeface="HG丸ｺﾞｼｯｸM-PRO" panose="020F0600000000000000" pitchFamily="50" charset="-128"/>
                <a:ea typeface="HG丸ｺﾞｼｯｸM-PRO" panose="020F0600000000000000" pitchFamily="50" charset="-128"/>
              </a:rPr>
              <a:t>　 </a:t>
            </a:r>
            <a:r>
              <a:rPr lang="zh-TW" altLang="en-US" sz="1500" u="sng" dirty="0">
                <a:latin typeface="HG丸ｺﾞｼｯｸM-PRO" panose="020F0600000000000000" pitchFamily="50" charset="-128"/>
                <a:ea typeface="HG丸ｺﾞｼｯｸM-PRO" panose="020F0600000000000000" pitchFamily="50" charset="-128"/>
              </a:rPr>
              <a:t>電話　０５５－２２３－１６２１</a:t>
            </a:r>
            <a:br>
              <a:rPr lang="zh-TW" altLang="en-US" sz="1500" dirty="0">
                <a:latin typeface="HG丸ｺﾞｼｯｸM-PRO" panose="020F0600000000000000" pitchFamily="50" charset="-128"/>
                <a:ea typeface="HG丸ｺﾞｼｯｸM-PRO" panose="020F0600000000000000" pitchFamily="50" charset="-128"/>
              </a:rPr>
            </a:br>
            <a:r>
              <a:rPr lang="ja-JP" altLang="en-US" sz="1500" dirty="0">
                <a:latin typeface="HG丸ｺﾞｼｯｸM-PRO" panose="020F0600000000000000" pitchFamily="50" charset="-128"/>
                <a:ea typeface="HG丸ｺﾞｼｯｸM-PRO" panose="020F0600000000000000" pitchFamily="50" charset="-128"/>
              </a:rPr>
              <a:t>　</a:t>
            </a:r>
            <a:r>
              <a:rPr lang="ja-JP" altLang="en-US" sz="1200" dirty="0">
                <a:latin typeface="HG丸ｺﾞｼｯｸM-PRO" panose="020F0600000000000000" pitchFamily="50" charset="-128"/>
                <a:ea typeface="HG丸ｺﾞｼｯｸM-PRO" panose="020F0600000000000000" pitchFamily="50" charset="-128"/>
              </a:rPr>
              <a:t>甲府市丸の内一丁目６－１</a:t>
            </a:r>
            <a:br>
              <a:rPr lang="ja-JP" altLang="en-US" sz="1200" dirty="0">
                <a:latin typeface="HG丸ｺﾞｼｯｸM-PRO" panose="020F0600000000000000" pitchFamily="50" charset="-128"/>
                <a:ea typeface="HG丸ｺﾞｼｯｸM-PRO" panose="020F0600000000000000" pitchFamily="50" charset="-128"/>
              </a:rPr>
            </a:b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5" name="角丸四角形 4"/>
          <p:cNvSpPr/>
          <p:nvPr/>
        </p:nvSpPr>
        <p:spPr>
          <a:xfrm>
            <a:off x="568927" y="2088107"/>
            <a:ext cx="6408712" cy="7738281"/>
          </a:xfrm>
          <a:prstGeom prst="roundRect">
            <a:avLst>
              <a:gd name="adj" fmla="val 8976"/>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856959" y="994913"/>
            <a:ext cx="5832648" cy="923330"/>
          </a:xfrm>
          <a:prstGeom prst="rect">
            <a:avLst/>
          </a:prstGeom>
          <a:noFill/>
        </p:spPr>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研修の詳細については、山梨県農業振興公社（就農支援センター）または以下の県農務事務所等へお問い合わせください。</a:t>
            </a:r>
            <a:endParaRPr kumimoji="1" lang="en-US" altLang="ja-JP"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60827452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1113</TotalTime>
  <Words>611</Words>
  <Application>Microsoft Office PowerPoint</Application>
  <PresentationFormat>ユーザー設定</PresentationFormat>
  <Paragraphs>37</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HG丸ｺﾞｼｯｸM-PRO</vt:lpstr>
      <vt:lpstr>Arial</vt:lpstr>
      <vt:lpstr>Calibri</vt:lpstr>
      <vt:lpstr>Calibri Light</vt:lpstr>
      <vt:lpstr>Office テーマ</vt:lpstr>
      <vt:lpstr>PowerPoint プレゼンテーション</vt:lpstr>
      <vt:lpstr>山梨県農業振興公社（就農支援センター） 　　　　　　　　　　　　　　　　電話：０５５－２２３－５７４７ 　甲府市宝一丁目２１－２０　ＮＯＳＡＩ会館３階  中北農務事務所　農業農村支援課　電話：０５５１－２３－３２９２ 　韮崎市本町四丁目２－４　北巨摩合同庁舎２階 　（管轄：甲府市、韮崎市、南アルプス市、北杜市、甲斐市、中央市、昭和町）  峡東農務事務所　農業農村支援課　電話：０５５３－２０－２７０７ 　甲州市塩山上塩後１２３９－１　東山梨合同庁舎３階 　（管轄：山梨市、笛吹市、甲州市）  峡南農務事務所　農業農村支援課　電話：０５５－２４０－４１１６ 　西八代郡市川大門町高田１１１－１　西八代合同庁舎１階 　（管轄：市川三郷町、早川町、身延町、南部町、富士川町） 　 富士・東部農務事務所　農業農村支援課　 　　　　　　　　　　　　　　　　電話：０５５４－４５－７８０６ 　都留市田原二丁目１３－４３　南都留合同庁舎２階 　（管轄：富士吉田市、都留市、大月市、上野原市、道志村、西桂町、忍野村、 　　山中湖村、鳴沢村、富士河口湖町、小菅村、丹波山村）  県庁農政部  担い手・農地対策課　 電話　０５５－２２３－１６２１ 　甲府市丸の内一丁目６－１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山梨県</dc:creator>
  <cp:lastModifiedBy>就農支援センター 3</cp:lastModifiedBy>
  <cp:revision>145</cp:revision>
  <cp:lastPrinted>2023-02-07T05:55:50Z</cp:lastPrinted>
  <dcterms:created xsi:type="dcterms:W3CDTF">2019-02-14T07:44:13Z</dcterms:created>
  <dcterms:modified xsi:type="dcterms:W3CDTF">2025-03-27T00:55:16Z</dcterms:modified>
</cp:coreProperties>
</file>