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691813" cy="7559675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6ABA"/>
    <a:srgbClr val="B21E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971" autoAdjust="0"/>
  </p:normalViewPr>
  <p:slideViewPr>
    <p:cSldViewPr snapToGrid="0">
      <p:cViewPr varScale="1">
        <p:scale>
          <a:sx n="79" d="100"/>
          <a:sy n="79" d="100"/>
        </p:scale>
        <p:origin x="1190" y="86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0402F-EACE-4163-85A0-69E4CAE38B17}" type="datetimeFigureOut">
              <a:rPr kumimoji="1" lang="ja-JP" altLang="en-US" smtClean="0"/>
              <a:t>2021/4/2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747E1-AA24-4BE7-8417-583BFBC0DF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1592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0402F-EACE-4163-85A0-69E4CAE38B17}" type="datetimeFigureOut">
              <a:rPr kumimoji="1" lang="ja-JP" altLang="en-US" smtClean="0"/>
              <a:t>2021/4/2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747E1-AA24-4BE7-8417-583BFBC0DF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4286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0402F-EACE-4163-85A0-69E4CAE38B17}" type="datetimeFigureOut">
              <a:rPr kumimoji="1" lang="ja-JP" altLang="en-US" smtClean="0"/>
              <a:t>2021/4/2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747E1-AA24-4BE7-8417-583BFBC0DF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38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0402F-EACE-4163-85A0-69E4CAE38B17}" type="datetimeFigureOut">
              <a:rPr kumimoji="1" lang="ja-JP" altLang="en-US" smtClean="0"/>
              <a:t>2021/4/2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747E1-AA24-4BE7-8417-583BFBC0DF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5861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0402F-EACE-4163-85A0-69E4CAE38B17}" type="datetimeFigureOut">
              <a:rPr kumimoji="1" lang="ja-JP" altLang="en-US" smtClean="0"/>
              <a:t>2021/4/2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747E1-AA24-4BE7-8417-583BFBC0DF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7195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0402F-EACE-4163-85A0-69E4CAE38B17}" type="datetimeFigureOut">
              <a:rPr kumimoji="1" lang="ja-JP" altLang="en-US" smtClean="0"/>
              <a:t>2021/4/2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747E1-AA24-4BE7-8417-583BFBC0DF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1323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0402F-EACE-4163-85A0-69E4CAE38B17}" type="datetimeFigureOut">
              <a:rPr kumimoji="1" lang="ja-JP" altLang="en-US" smtClean="0"/>
              <a:t>2021/4/2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747E1-AA24-4BE7-8417-583BFBC0DF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2886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0402F-EACE-4163-85A0-69E4CAE38B17}" type="datetimeFigureOut">
              <a:rPr kumimoji="1" lang="ja-JP" altLang="en-US" smtClean="0"/>
              <a:t>2021/4/2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747E1-AA24-4BE7-8417-583BFBC0DF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8564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0402F-EACE-4163-85A0-69E4CAE38B17}" type="datetimeFigureOut">
              <a:rPr kumimoji="1" lang="ja-JP" altLang="en-US" smtClean="0"/>
              <a:t>2021/4/2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747E1-AA24-4BE7-8417-583BFBC0DF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4218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0402F-EACE-4163-85A0-69E4CAE38B17}" type="datetimeFigureOut">
              <a:rPr kumimoji="1" lang="ja-JP" altLang="en-US" smtClean="0"/>
              <a:t>2021/4/2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747E1-AA24-4BE7-8417-583BFBC0DF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526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0402F-EACE-4163-85A0-69E4CAE38B17}" type="datetimeFigureOut">
              <a:rPr kumimoji="1" lang="ja-JP" altLang="en-US" smtClean="0"/>
              <a:t>2021/4/2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747E1-AA24-4BE7-8417-583BFBC0DF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5428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0402F-EACE-4163-85A0-69E4CAE38B17}" type="datetimeFigureOut">
              <a:rPr kumimoji="1" lang="ja-JP" altLang="en-US" smtClean="0"/>
              <a:t>2021/4/2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747E1-AA24-4BE7-8417-583BFBC0DF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676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716993" y="528132"/>
            <a:ext cx="5677902" cy="524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6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やまなしあぐり</a:t>
            </a:r>
            <a:r>
              <a:rPr lang="ja-JP" altLang="en-US" sz="2806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ゼミナール研修</a:t>
            </a:r>
            <a:endParaRPr lang="ja-JP" altLang="en-US" sz="2806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36279" y="1055662"/>
            <a:ext cx="9345998" cy="923330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山梨県農業振興公社では、</a:t>
            </a:r>
            <a:r>
              <a:rPr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県が認定した</a:t>
            </a:r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アグリマスター等の地域の先進農家の</a:t>
            </a:r>
            <a:r>
              <a:rPr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もと</a:t>
            </a:r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での</a:t>
            </a:r>
            <a:endParaRPr lang="en-US" altLang="ja-JP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派遣研修と、農業関係機関のもとでの経営管理等の講義を</a:t>
            </a:r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組み合わせた長期研修を実施</a:t>
            </a:r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します。</a:t>
            </a:r>
            <a:endParaRPr lang="ja-JP" altLang="en-US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506931" y="2084079"/>
            <a:ext cx="4711004" cy="816762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3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3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en-US" sz="1403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403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派遣研修：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先進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農家の栽培技術や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経営管理を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習得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します。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3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3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 講　　義：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農業関係機関等における講義等で農業経営に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  必要な基礎知識を学びます（受講必須）。</a:t>
            </a:r>
            <a:endParaRPr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352403" y="2152051"/>
            <a:ext cx="1163852" cy="349928"/>
            <a:chOff x="5692822" y="3034138"/>
            <a:chExt cx="1327154" cy="399027"/>
          </a:xfrm>
          <a:solidFill>
            <a:srgbClr val="7030A0"/>
          </a:solidFill>
        </p:grpSpPr>
        <p:sp>
          <p:nvSpPr>
            <p:cNvPr id="16" name="角丸四角形 15"/>
            <p:cNvSpPr/>
            <p:nvPr/>
          </p:nvSpPr>
          <p:spPr>
            <a:xfrm>
              <a:off x="5692822" y="3044058"/>
              <a:ext cx="1327154" cy="389107"/>
            </a:xfrm>
            <a:prstGeom prst="round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79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2" name="テキスト ボックス 1"/>
            <p:cNvSpPr txBox="1"/>
            <p:nvPr/>
          </p:nvSpPr>
          <p:spPr>
            <a:xfrm>
              <a:off x="5779707" y="3034138"/>
              <a:ext cx="1153383" cy="38240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ja-JP" altLang="en-US" sz="1579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研修内容</a:t>
              </a:r>
            </a:p>
          </p:txBody>
        </p:sp>
      </p:grpSp>
      <p:grpSp>
        <p:nvGrpSpPr>
          <p:cNvPr id="32" name="グループ化 31"/>
          <p:cNvGrpSpPr/>
          <p:nvPr/>
        </p:nvGrpSpPr>
        <p:grpSpPr>
          <a:xfrm>
            <a:off x="392756" y="6511777"/>
            <a:ext cx="1163852" cy="349928"/>
            <a:chOff x="5692822" y="3034138"/>
            <a:chExt cx="1327154" cy="399027"/>
          </a:xfrm>
          <a:solidFill>
            <a:srgbClr val="7030A0"/>
          </a:solidFill>
        </p:grpSpPr>
        <p:sp>
          <p:nvSpPr>
            <p:cNvPr id="34" name="角丸四角形 33"/>
            <p:cNvSpPr/>
            <p:nvPr/>
          </p:nvSpPr>
          <p:spPr>
            <a:xfrm>
              <a:off x="5692822" y="3044058"/>
              <a:ext cx="1327154" cy="389107"/>
            </a:xfrm>
            <a:prstGeom prst="round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79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5779707" y="3034138"/>
              <a:ext cx="1153383" cy="38240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ja-JP" altLang="en-US" sz="1579" dirty="0" smtClean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備考</a:t>
              </a:r>
              <a:endParaRPr lang="ja-JP" altLang="en-US" sz="1579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36" name="テキスト ボックス 35"/>
          <p:cNvSpPr txBox="1"/>
          <p:nvPr/>
        </p:nvSpPr>
        <p:spPr>
          <a:xfrm>
            <a:off x="1578141" y="4671193"/>
            <a:ext cx="4673228" cy="1451808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403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3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自営、親元就農（一般タイプ）、第三者からの経営継承の希望者（経営継承タイプ）等、就農に</a:t>
            </a:r>
            <a:r>
              <a:rPr lang="ja-JP" altLang="en-US" sz="1403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あたり基礎的な知識・技術</a:t>
            </a:r>
            <a:r>
              <a:rPr lang="ja-JP" altLang="en-US" sz="1403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の習得</a:t>
            </a:r>
            <a:r>
              <a:rPr lang="ja-JP" altLang="en-US" sz="1403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が必要な</a:t>
            </a:r>
            <a:r>
              <a:rPr lang="ja-JP" altLang="en-US" sz="1403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者（畜産は雇用就農も可）</a:t>
            </a:r>
            <a:endParaRPr lang="en-US" altLang="ja-JP" sz="1403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500"/>
              </a:lnSpc>
            </a:pPr>
            <a:r>
              <a:rPr lang="ja-JP" altLang="en-US" sz="1403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403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3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原則５０歳</a:t>
            </a:r>
            <a:r>
              <a:rPr lang="ja-JP" altLang="en-US" sz="1403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未満で県内</a:t>
            </a:r>
            <a:r>
              <a:rPr lang="ja-JP" altLang="en-US" sz="1403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に就農予定者</a:t>
            </a:r>
            <a:endParaRPr lang="en-US" altLang="ja-JP" sz="1403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3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403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403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申し込み前に必ず公社又は県（農務事務所）で就農　</a:t>
            </a:r>
            <a:endParaRPr lang="en-US" altLang="ja-JP" sz="1403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3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相談を受けてください。</a:t>
            </a:r>
            <a:endParaRPr lang="en-US" altLang="ja-JP" sz="1403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37" name="グループ化 36"/>
          <p:cNvGrpSpPr/>
          <p:nvPr/>
        </p:nvGrpSpPr>
        <p:grpSpPr>
          <a:xfrm>
            <a:off x="392756" y="4746925"/>
            <a:ext cx="1163852" cy="344017"/>
            <a:chOff x="5692822" y="3044058"/>
            <a:chExt cx="1327154" cy="392287"/>
          </a:xfrm>
          <a:solidFill>
            <a:srgbClr val="7030A0"/>
          </a:solidFill>
        </p:grpSpPr>
        <p:sp>
          <p:nvSpPr>
            <p:cNvPr id="38" name="角丸四角形 37"/>
            <p:cNvSpPr/>
            <p:nvPr/>
          </p:nvSpPr>
          <p:spPr>
            <a:xfrm>
              <a:off x="5692822" y="3044058"/>
              <a:ext cx="1327154" cy="389107"/>
            </a:xfrm>
            <a:prstGeom prst="round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79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5779707" y="3053944"/>
              <a:ext cx="1153383" cy="38240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ja-JP" altLang="en-US" sz="1579" dirty="0" smtClean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対象者</a:t>
              </a:r>
              <a:endParaRPr lang="ja-JP" altLang="en-US" sz="1579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40" name="テキスト ボックス 39"/>
          <p:cNvSpPr txBox="1"/>
          <p:nvPr/>
        </p:nvSpPr>
        <p:spPr>
          <a:xfrm>
            <a:off x="1614153" y="6553950"/>
            <a:ext cx="4673228" cy="1020023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403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3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一定の要件を満たした場合、農業次世代人材投資資金</a:t>
            </a:r>
            <a:endParaRPr lang="en-US" altLang="ja-JP" sz="1403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3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（準備型）、就職氷河期世代の新規就農促進事業の対象となります。</a:t>
            </a:r>
            <a:endParaRPr lang="en-US" altLang="ja-JP" sz="1403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3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403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403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資金の交付が確約されているわけではありません。</a:t>
            </a:r>
            <a:endParaRPr lang="en-US" altLang="ja-JP" sz="1403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500"/>
              </a:lnSpc>
            </a:pPr>
            <a:endParaRPr lang="en-US" altLang="ja-JP" sz="1403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41" name="グループ化 40"/>
          <p:cNvGrpSpPr/>
          <p:nvPr/>
        </p:nvGrpSpPr>
        <p:grpSpPr>
          <a:xfrm>
            <a:off x="383433" y="3640366"/>
            <a:ext cx="1163852" cy="349929"/>
            <a:chOff x="5692822" y="3034138"/>
            <a:chExt cx="1327154" cy="399027"/>
          </a:xfrm>
          <a:solidFill>
            <a:srgbClr val="7030A0"/>
          </a:solidFill>
        </p:grpSpPr>
        <p:sp>
          <p:nvSpPr>
            <p:cNvPr id="42" name="角丸四角形 41"/>
            <p:cNvSpPr/>
            <p:nvPr/>
          </p:nvSpPr>
          <p:spPr>
            <a:xfrm>
              <a:off x="5692822" y="3044058"/>
              <a:ext cx="1327154" cy="389107"/>
            </a:xfrm>
            <a:prstGeom prst="round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79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5779707" y="3034138"/>
              <a:ext cx="1153383" cy="38240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ja-JP" altLang="en-US" sz="1579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研修期間</a:t>
              </a:r>
            </a:p>
          </p:txBody>
        </p:sp>
      </p:grpSp>
      <p:sp>
        <p:nvSpPr>
          <p:cNvPr id="44" name="テキスト ボックス 43"/>
          <p:cNvSpPr txBox="1"/>
          <p:nvPr/>
        </p:nvSpPr>
        <p:spPr>
          <a:xfrm>
            <a:off x="1614153" y="3653927"/>
            <a:ext cx="4312749" cy="524118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403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3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</a:t>
            </a:r>
            <a:r>
              <a:rPr lang="ja-JP" altLang="en-US" sz="1403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</a:t>
            </a:r>
            <a:r>
              <a:rPr lang="ja-JP" altLang="en-US" sz="1403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1403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1403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月～（１年以上</a:t>
            </a:r>
            <a:r>
              <a:rPr lang="en-US" altLang="ja-JP" sz="1403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1403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年以内） </a:t>
            </a:r>
            <a:endParaRPr lang="en-US" altLang="ja-JP" sz="1403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3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403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403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年間</a:t>
            </a:r>
            <a:r>
              <a:rPr lang="en-US" altLang="ja-JP" sz="1403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150</a:t>
            </a:r>
            <a:r>
              <a:rPr lang="ja-JP" altLang="en-US" sz="1403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日・</a:t>
            </a:r>
            <a:r>
              <a:rPr lang="en-US" altLang="ja-JP" sz="1403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1200</a:t>
            </a:r>
            <a:r>
              <a:rPr lang="ja-JP" altLang="en-US" sz="1403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時間以上の研修を実施</a:t>
            </a:r>
            <a:endParaRPr lang="en-US" altLang="ja-JP" sz="1403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1024" name="直線コネクタ 1023"/>
          <p:cNvCxnSpPr/>
          <p:nvPr/>
        </p:nvCxnSpPr>
        <p:spPr>
          <a:xfrm>
            <a:off x="6284803" y="2186809"/>
            <a:ext cx="30294" cy="4016121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5" name="グループ化 54"/>
          <p:cNvGrpSpPr/>
          <p:nvPr/>
        </p:nvGrpSpPr>
        <p:grpSpPr>
          <a:xfrm>
            <a:off x="6577317" y="3803799"/>
            <a:ext cx="4211145" cy="410603"/>
            <a:chOff x="472249" y="4090849"/>
            <a:chExt cx="4802018" cy="284811"/>
          </a:xfrm>
        </p:grpSpPr>
        <p:sp>
          <p:nvSpPr>
            <p:cNvPr id="56" name="テキスト ボックス 55"/>
            <p:cNvSpPr txBox="1"/>
            <p:nvPr/>
          </p:nvSpPr>
          <p:spPr>
            <a:xfrm>
              <a:off x="825117" y="4090849"/>
              <a:ext cx="4449150" cy="1951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28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派遣研修先との調整（研修希望者・公社・県）</a:t>
              </a:r>
              <a:endParaRPr lang="ja-JP" altLang="en-US" sz="1228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57" name="ホームベース 56"/>
            <p:cNvSpPr/>
            <p:nvPr/>
          </p:nvSpPr>
          <p:spPr>
            <a:xfrm rot="5400000">
              <a:off x="2547667" y="2038035"/>
              <a:ext cx="262207" cy="4413044"/>
            </a:xfrm>
            <a:prstGeom prst="homePlate">
              <a:avLst/>
            </a:prstGeom>
            <a:noFill/>
            <a:ln w="254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79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51" name="グループ化 50"/>
          <p:cNvGrpSpPr/>
          <p:nvPr/>
        </p:nvGrpSpPr>
        <p:grpSpPr>
          <a:xfrm>
            <a:off x="6600646" y="2735543"/>
            <a:ext cx="3870034" cy="404183"/>
            <a:chOff x="498849" y="4316192"/>
            <a:chExt cx="4413045" cy="333531"/>
          </a:xfrm>
        </p:grpSpPr>
        <p:sp>
          <p:nvSpPr>
            <p:cNvPr id="22" name="テキスト ボックス 21"/>
            <p:cNvSpPr txBox="1"/>
            <p:nvPr/>
          </p:nvSpPr>
          <p:spPr>
            <a:xfrm>
              <a:off x="1522382" y="4323475"/>
              <a:ext cx="3265420" cy="236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28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就農ビジョン・就農地の検討</a:t>
              </a:r>
            </a:p>
          </p:txBody>
        </p:sp>
        <p:sp>
          <p:nvSpPr>
            <p:cNvPr id="23" name="ホームベース 22"/>
            <p:cNvSpPr/>
            <p:nvPr/>
          </p:nvSpPr>
          <p:spPr>
            <a:xfrm rot="5400000">
              <a:off x="2538606" y="2276435"/>
              <a:ext cx="333531" cy="4413045"/>
            </a:xfrm>
            <a:prstGeom prst="homePlate">
              <a:avLst/>
            </a:prstGeom>
            <a:noFill/>
            <a:ln w="254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79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29" name="ホームベース 28"/>
          <p:cNvSpPr/>
          <p:nvPr/>
        </p:nvSpPr>
        <p:spPr>
          <a:xfrm rot="5400000">
            <a:off x="8312332" y="3837798"/>
            <a:ext cx="488085" cy="3870034"/>
          </a:xfrm>
          <a:prstGeom prst="homePlate">
            <a:avLst/>
          </a:prstGeom>
          <a:solidFill>
            <a:srgbClr val="00B0F0"/>
          </a:solidFill>
          <a:ln w="254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endParaRPr lang="ja-JP" altLang="en-US" sz="1579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52" name="グループ化 51"/>
          <p:cNvGrpSpPr/>
          <p:nvPr/>
        </p:nvGrpSpPr>
        <p:grpSpPr>
          <a:xfrm>
            <a:off x="6587528" y="3270986"/>
            <a:ext cx="3863777" cy="411322"/>
            <a:chOff x="483871" y="4054811"/>
            <a:chExt cx="4413045" cy="425581"/>
          </a:xfrm>
        </p:grpSpPr>
        <p:sp>
          <p:nvSpPr>
            <p:cNvPr id="53" name="テキスト ボックス 52"/>
            <p:cNvSpPr txBox="1"/>
            <p:nvPr/>
          </p:nvSpPr>
          <p:spPr>
            <a:xfrm>
              <a:off x="1099895" y="4054811"/>
              <a:ext cx="3265420" cy="2969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28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公社、県</a:t>
              </a:r>
              <a:r>
                <a:rPr lang="ja-JP" altLang="en-US" sz="1228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（農務事務所）での就農相談</a:t>
              </a:r>
            </a:p>
          </p:txBody>
        </p:sp>
        <p:sp>
          <p:nvSpPr>
            <p:cNvPr id="54" name="ホームベース 53"/>
            <p:cNvSpPr/>
            <p:nvPr/>
          </p:nvSpPr>
          <p:spPr>
            <a:xfrm rot="5400000">
              <a:off x="2484049" y="2067524"/>
              <a:ext cx="412690" cy="4413045"/>
            </a:xfrm>
            <a:prstGeom prst="homePlate">
              <a:avLst/>
            </a:prstGeom>
            <a:noFill/>
            <a:ln w="254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79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59" name="テキスト ボックス 58"/>
          <p:cNvSpPr txBox="1"/>
          <p:nvPr/>
        </p:nvSpPr>
        <p:spPr>
          <a:xfrm>
            <a:off x="6533275" y="2351556"/>
            <a:ext cx="3958118" cy="342173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579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&lt; </a:t>
            </a:r>
            <a:r>
              <a:rPr lang="ja-JP" altLang="en-US" sz="1579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研修までの流れ ＞</a:t>
            </a:r>
            <a:endParaRPr lang="en-US" altLang="ja-JP" sz="1579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61" name="グループ化 60"/>
          <p:cNvGrpSpPr/>
          <p:nvPr/>
        </p:nvGrpSpPr>
        <p:grpSpPr>
          <a:xfrm>
            <a:off x="6600639" y="4382657"/>
            <a:ext cx="5254147" cy="408141"/>
            <a:chOff x="473350" y="4008272"/>
            <a:chExt cx="5991366" cy="283104"/>
          </a:xfrm>
        </p:grpSpPr>
        <p:sp>
          <p:nvSpPr>
            <p:cNvPr id="62" name="テキスト ボックス 61"/>
            <p:cNvSpPr txBox="1"/>
            <p:nvPr/>
          </p:nvSpPr>
          <p:spPr>
            <a:xfrm>
              <a:off x="2015566" y="4008272"/>
              <a:ext cx="4449150" cy="199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28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研修申し込み</a:t>
              </a:r>
              <a:endParaRPr lang="ja-JP" altLang="en-US" sz="1228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63" name="ホームベース 62"/>
            <p:cNvSpPr/>
            <p:nvPr/>
          </p:nvSpPr>
          <p:spPr>
            <a:xfrm rot="5400000">
              <a:off x="2545015" y="1949996"/>
              <a:ext cx="269715" cy="4413046"/>
            </a:xfrm>
            <a:prstGeom prst="homePlate">
              <a:avLst/>
            </a:prstGeom>
            <a:noFill/>
            <a:ln w="254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79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60" name="グループ化 59"/>
          <p:cNvGrpSpPr/>
          <p:nvPr/>
        </p:nvGrpSpPr>
        <p:grpSpPr>
          <a:xfrm>
            <a:off x="386744" y="4190615"/>
            <a:ext cx="1163852" cy="349929"/>
            <a:chOff x="5692822" y="3034138"/>
            <a:chExt cx="1327154" cy="399027"/>
          </a:xfrm>
          <a:solidFill>
            <a:srgbClr val="7030A0"/>
          </a:solidFill>
        </p:grpSpPr>
        <p:sp>
          <p:nvSpPr>
            <p:cNvPr id="64" name="角丸四角形 63"/>
            <p:cNvSpPr/>
            <p:nvPr/>
          </p:nvSpPr>
          <p:spPr>
            <a:xfrm>
              <a:off x="5692822" y="3044058"/>
              <a:ext cx="1327154" cy="389107"/>
            </a:xfrm>
            <a:prstGeom prst="round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79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70" name="テキスト ボックス 69"/>
            <p:cNvSpPr txBox="1"/>
            <p:nvPr/>
          </p:nvSpPr>
          <p:spPr>
            <a:xfrm>
              <a:off x="5779707" y="3034138"/>
              <a:ext cx="1153383" cy="38240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ja-JP" altLang="en-US" sz="1579" dirty="0" smtClean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研修品目</a:t>
              </a:r>
              <a:endParaRPr lang="ja-JP" altLang="en-US" sz="1579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76" name="テキスト ボックス 75"/>
          <p:cNvSpPr txBox="1"/>
          <p:nvPr/>
        </p:nvSpPr>
        <p:spPr>
          <a:xfrm>
            <a:off x="1761989" y="4183877"/>
            <a:ext cx="3597090" cy="524118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403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果樹、野菜、畜産</a:t>
            </a:r>
            <a:endParaRPr lang="en-US" altLang="ja-JP" sz="1403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3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（派遣研修先の先進農家の経営品目）</a:t>
            </a:r>
            <a:endParaRPr lang="en-US" altLang="ja-JP" sz="1403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6284804" y="6928023"/>
            <a:ext cx="44070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山梨県農業振興公社　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（電話 </a:t>
            </a:r>
            <a:r>
              <a:rPr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055-223-5747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最寄りの農務事務所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77" name="グループ化 76"/>
          <p:cNvGrpSpPr/>
          <p:nvPr/>
        </p:nvGrpSpPr>
        <p:grpSpPr>
          <a:xfrm>
            <a:off x="6380767" y="6514811"/>
            <a:ext cx="1163852" cy="349928"/>
            <a:chOff x="5692822" y="3034138"/>
            <a:chExt cx="1327154" cy="399027"/>
          </a:xfrm>
          <a:solidFill>
            <a:srgbClr val="7030A0"/>
          </a:solidFill>
        </p:grpSpPr>
        <p:sp>
          <p:nvSpPr>
            <p:cNvPr id="78" name="角丸四角形 77"/>
            <p:cNvSpPr/>
            <p:nvPr/>
          </p:nvSpPr>
          <p:spPr>
            <a:xfrm>
              <a:off x="5692822" y="3044058"/>
              <a:ext cx="1327154" cy="389107"/>
            </a:xfrm>
            <a:prstGeom prst="round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79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79" name="テキスト ボックス 78"/>
            <p:cNvSpPr txBox="1"/>
            <p:nvPr/>
          </p:nvSpPr>
          <p:spPr>
            <a:xfrm>
              <a:off x="5779707" y="3034138"/>
              <a:ext cx="1153383" cy="28954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ja-JP" altLang="en-US" sz="1050" dirty="0" smtClean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問い合わせ先</a:t>
              </a:r>
              <a:endParaRPr lang="ja-JP" altLang="en-US" sz="105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80" name="テキスト ボックス 79"/>
          <p:cNvSpPr txBox="1"/>
          <p:nvPr/>
        </p:nvSpPr>
        <p:spPr>
          <a:xfrm>
            <a:off x="2215439" y="2936457"/>
            <a:ext cx="3890413" cy="646331"/>
          </a:xfrm>
          <a:prstGeom prst="rect">
            <a:avLst/>
          </a:prstGeom>
          <a:noFill/>
          <a:ln w="25400">
            <a:solidFill>
              <a:schemeClr val="bg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・希望品目の基礎技術　・土壌肥料　・病害虫防除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・農業機械　　・農業経営　　・農産物流通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・農業マーケティング　・農業簿記　　等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89" name="グループ化 88"/>
          <p:cNvGrpSpPr/>
          <p:nvPr/>
        </p:nvGrpSpPr>
        <p:grpSpPr>
          <a:xfrm>
            <a:off x="392756" y="6058923"/>
            <a:ext cx="1163852" cy="344018"/>
            <a:chOff x="5692822" y="3044058"/>
            <a:chExt cx="1327154" cy="392288"/>
          </a:xfrm>
          <a:solidFill>
            <a:srgbClr val="7030A0"/>
          </a:solidFill>
        </p:grpSpPr>
        <p:sp>
          <p:nvSpPr>
            <p:cNvPr id="90" name="角丸四角形 89"/>
            <p:cNvSpPr/>
            <p:nvPr/>
          </p:nvSpPr>
          <p:spPr>
            <a:xfrm>
              <a:off x="5692822" y="3044058"/>
              <a:ext cx="1327154" cy="389107"/>
            </a:xfrm>
            <a:prstGeom prst="round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79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91" name="テキスト ボックス 90"/>
            <p:cNvSpPr txBox="1"/>
            <p:nvPr/>
          </p:nvSpPr>
          <p:spPr>
            <a:xfrm>
              <a:off x="5779707" y="3053945"/>
              <a:ext cx="1153383" cy="38240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ja-JP" altLang="en-US" sz="1579" dirty="0" smtClean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募集人数</a:t>
              </a:r>
              <a:endParaRPr lang="ja-JP" altLang="en-US" sz="1579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92" name="テキスト ボックス 91"/>
          <p:cNvSpPr txBox="1"/>
          <p:nvPr/>
        </p:nvSpPr>
        <p:spPr>
          <a:xfrm>
            <a:off x="1819623" y="6106442"/>
            <a:ext cx="4312749" cy="524118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403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一般タイプ１２名、経営継承タイプ６名（</a:t>
            </a:r>
            <a:r>
              <a:rPr lang="ja-JP" altLang="en-US" sz="1403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予算配分状況により変動します）</a:t>
            </a:r>
            <a:endParaRPr lang="en-US" altLang="ja-JP" sz="1403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7600797" y="4941138"/>
            <a:ext cx="3901696" cy="281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28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書類審査による選考</a:t>
            </a:r>
            <a:endParaRPr lang="ja-JP" altLang="en-US" sz="1228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4" name="ホームベース 93"/>
          <p:cNvSpPr/>
          <p:nvPr/>
        </p:nvSpPr>
        <p:spPr>
          <a:xfrm rot="5400000">
            <a:off x="8345114" y="3215987"/>
            <a:ext cx="381084" cy="3870033"/>
          </a:xfrm>
          <a:prstGeom prst="homePlate">
            <a:avLst/>
          </a:prstGeom>
          <a:noFill/>
          <a:ln w="254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79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8031429" y="5484755"/>
            <a:ext cx="3901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研修開始</a:t>
            </a:r>
            <a:endParaRPr lang="ja-JP" altLang="en-US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853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980</TotalTime>
  <Words>92</Words>
  <Application>Microsoft Office PowerPoint</Application>
  <PresentationFormat>ユーザー設定</PresentationFormat>
  <Paragraphs>38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山梨県</dc:creator>
  <cp:lastModifiedBy>user</cp:lastModifiedBy>
  <cp:revision>123</cp:revision>
  <cp:lastPrinted>2021-04-02T01:47:17Z</cp:lastPrinted>
  <dcterms:created xsi:type="dcterms:W3CDTF">2019-02-14T07:44:13Z</dcterms:created>
  <dcterms:modified xsi:type="dcterms:W3CDTF">2021-04-02T02:11:05Z</dcterms:modified>
</cp:coreProperties>
</file>